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7"/>
  </p:notesMasterIdLst>
  <p:sldIdLst>
    <p:sldId id="256" r:id="rId2"/>
    <p:sldId id="285" r:id="rId3"/>
    <p:sldId id="257" r:id="rId4"/>
    <p:sldId id="258" r:id="rId5"/>
    <p:sldId id="259" r:id="rId6"/>
    <p:sldId id="261" r:id="rId7"/>
    <p:sldId id="287" r:id="rId8"/>
    <p:sldId id="260" r:id="rId9"/>
    <p:sldId id="267" r:id="rId10"/>
    <p:sldId id="288" r:id="rId11"/>
    <p:sldId id="295" r:id="rId12"/>
    <p:sldId id="296" r:id="rId13"/>
    <p:sldId id="265" r:id="rId14"/>
    <p:sldId id="271" r:id="rId15"/>
    <p:sldId id="282" r:id="rId16"/>
    <p:sldId id="297" r:id="rId17"/>
    <p:sldId id="283" r:id="rId18"/>
    <p:sldId id="293" r:id="rId19"/>
    <p:sldId id="298" r:id="rId20"/>
    <p:sldId id="294" r:id="rId21"/>
    <p:sldId id="273" r:id="rId22"/>
    <p:sldId id="281" r:id="rId23"/>
    <p:sldId id="270" r:id="rId24"/>
    <p:sldId id="299" r:id="rId25"/>
    <p:sldId id="284" r:id="rId26"/>
    <p:sldId id="290" r:id="rId27"/>
    <p:sldId id="291" r:id="rId28"/>
    <p:sldId id="264" r:id="rId29"/>
    <p:sldId id="277" r:id="rId30"/>
    <p:sldId id="280" r:id="rId31"/>
    <p:sldId id="279" r:id="rId32"/>
    <p:sldId id="278" r:id="rId33"/>
    <p:sldId id="274" r:id="rId34"/>
    <p:sldId id="289" r:id="rId35"/>
    <p:sldId id="286" r:id="rId3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94660"/>
  </p:normalViewPr>
  <p:slideViewPr>
    <p:cSldViewPr snapToGrid="0">
      <p:cViewPr varScale="1">
        <p:scale>
          <a:sx n="89" d="100"/>
          <a:sy n="89"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C66E1CB-8155-4751-9B32-40B5489199DF}" type="datetimeFigureOut">
              <a:rPr kumimoji="1" lang="ja-JP" altLang="en-US" smtClean="0"/>
              <a:t>2018/9/18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91561DC-4B5D-4A1A-9FA3-C1837325AB96}" type="slidenum">
              <a:rPr kumimoji="1" lang="ja-JP" altLang="en-US" smtClean="0"/>
              <a:t>‹#›</a:t>
            </a:fld>
            <a:endParaRPr kumimoji="1" lang="ja-JP" altLang="en-US"/>
          </a:p>
        </p:txBody>
      </p:sp>
    </p:spTree>
    <p:extLst>
      <p:ext uri="{BB962C8B-B14F-4D97-AF65-F5344CB8AC3E}">
        <p14:creationId xmlns:p14="http://schemas.microsoft.com/office/powerpoint/2010/main" val="205219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1</a:t>
            </a:fld>
            <a:endParaRPr kumimoji="1" lang="ja-JP" altLang="en-US"/>
          </a:p>
        </p:txBody>
      </p:sp>
    </p:spTree>
    <p:extLst>
      <p:ext uri="{BB962C8B-B14F-4D97-AF65-F5344CB8AC3E}">
        <p14:creationId xmlns:p14="http://schemas.microsoft.com/office/powerpoint/2010/main" val="30587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35</a:t>
            </a:fld>
            <a:endParaRPr kumimoji="1" lang="ja-JP" altLang="en-US"/>
          </a:p>
        </p:txBody>
      </p:sp>
    </p:spTree>
    <p:extLst>
      <p:ext uri="{BB962C8B-B14F-4D97-AF65-F5344CB8AC3E}">
        <p14:creationId xmlns:p14="http://schemas.microsoft.com/office/powerpoint/2010/main" val="18976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8172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622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05990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9687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00077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33082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0372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79043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02497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6873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057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9765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8611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677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871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18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2018/9/18</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3475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5790D-3D8A-4AAF-8007-8E9A0D2D57F8}" type="datetimeFigureOut">
              <a:rPr kumimoji="1" lang="ja-JP" altLang="en-US" smtClean="0"/>
              <a:t>2018/9/18</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231947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9474" y="1565563"/>
            <a:ext cx="10076004" cy="1322340"/>
          </a:xfrm>
        </p:spPr>
        <p:txBody>
          <a:bodyPr/>
          <a:lstStyle/>
          <a:p>
            <a:pPr algn="ctr"/>
            <a:r>
              <a:rPr lang="ja-JP" altLang="en-US" dirty="0">
                <a:latin typeface="ＭＳ 明朝" panose="02020609040205080304" pitchFamily="17" charset="-128"/>
                <a:ea typeface="ＭＳ 明朝" panose="02020609040205080304" pitchFamily="17" charset="-128"/>
              </a:rPr>
              <a:t>ＥＩＴＡＣのご案内</a:t>
            </a:r>
            <a:endParaRPr kumimoji="1" lang="ja-JP" altLang="en-US" dirty="0">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6806243" y="4684143"/>
            <a:ext cx="5055078" cy="846006"/>
          </a:xfrm>
        </p:spPr>
        <p:txBody>
          <a:bodyPr>
            <a:normAutofit fontScale="92500" lnSpcReduction="10000"/>
          </a:bodyPr>
          <a:lstStyle/>
          <a:p>
            <a:pPr algn="ctr"/>
            <a:r>
              <a:rPr lang="en-US" altLang="ja-JP" sz="1800" dirty="0">
                <a:latin typeface="HGS明朝B" panose="02020800000000000000" pitchFamily="18" charset="-128"/>
                <a:ea typeface="HGS明朝B" panose="02020800000000000000" pitchFamily="18" charset="-128"/>
              </a:rPr>
              <a:t>Elastic </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wave</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Inspection</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Technology</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Association</a:t>
            </a:r>
          </a:p>
          <a:p>
            <a:pPr algn="ctr"/>
            <a:r>
              <a:rPr kumimoji="1" lang="ja-JP" altLang="en-US" sz="2700" dirty="0">
                <a:latin typeface="HGS明朝B" panose="02020800000000000000" pitchFamily="18" charset="-128"/>
                <a:ea typeface="HGS明朝B" panose="02020800000000000000" pitchFamily="18" charset="-128"/>
              </a:rPr>
              <a:t>一般社団法人 弾性波診断技術協会</a:t>
            </a:r>
          </a:p>
        </p:txBody>
      </p:sp>
      <p:sp>
        <p:nvSpPr>
          <p:cNvPr id="6" name="テキスト ボックス 5"/>
          <p:cNvSpPr txBox="1"/>
          <p:nvPr/>
        </p:nvSpPr>
        <p:spPr>
          <a:xfrm>
            <a:off x="4347713" y="4684143"/>
            <a:ext cx="2458529" cy="923330"/>
          </a:xfrm>
          <a:prstGeom prst="rect">
            <a:avLst/>
          </a:prstGeom>
          <a:noFill/>
        </p:spPr>
        <p:txBody>
          <a:bodyPr wrap="square" rtlCol="0">
            <a:spAutoFit/>
          </a:bodyPr>
          <a:lstStyle/>
          <a:p>
            <a:pPr algn="r"/>
            <a:r>
              <a:rPr kumimoji="1" lang="en-US" altLang="ja-JP" sz="5400" b="1" dirty="0">
                <a:solidFill>
                  <a:srgbClr val="0066CC"/>
                </a:solidFill>
                <a:latin typeface="Arial Rounded MT Bold" panose="020F0704030504030204" pitchFamily="34" charset="0"/>
              </a:rPr>
              <a:t>EITAC</a:t>
            </a:r>
            <a:endParaRPr kumimoji="1" lang="ja-JP" altLang="en-US" sz="5400" b="1" dirty="0">
              <a:solidFill>
                <a:srgbClr val="0066CC"/>
              </a:solidFill>
              <a:latin typeface="Arial Rounded MT Bold" panose="020F0704030504030204" pitchFamily="34" charset="0"/>
            </a:endParaRPr>
          </a:p>
        </p:txBody>
      </p:sp>
      <p:sp>
        <p:nvSpPr>
          <p:cNvPr id="4" name="テキスト ボックス 3"/>
          <p:cNvSpPr txBox="1"/>
          <p:nvPr/>
        </p:nvSpPr>
        <p:spPr>
          <a:xfrm>
            <a:off x="10351699" y="6038490"/>
            <a:ext cx="1509622" cy="369332"/>
          </a:xfrm>
          <a:prstGeom prst="rect">
            <a:avLst/>
          </a:prstGeom>
          <a:noFill/>
        </p:spPr>
        <p:txBody>
          <a:bodyPr wrap="square" rtlCol="0">
            <a:spAutoFit/>
          </a:bodyPr>
          <a:lstStyle/>
          <a:p>
            <a:pPr algn="r"/>
            <a:r>
              <a:rPr kumimoji="1" lang="en-US" altLang="ja-JP" dirty="0" smtClean="0">
                <a:latin typeface="ＭＳ 明朝" panose="02020609040205080304" pitchFamily="17" charset="-128"/>
                <a:ea typeface="ＭＳ 明朝" panose="02020609040205080304" pitchFamily="17" charset="-128"/>
              </a:rPr>
              <a:t>H30.9.21</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053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6252" r="10020" b="15783"/>
          <a:stretch/>
        </p:blipFill>
        <p:spPr>
          <a:xfrm>
            <a:off x="7980556" y="1742665"/>
            <a:ext cx="3747600" cy="2106000"/>
          </a:xfrm>
          <a:prstGeom prst="rect">
            <a:avLst/>
          </a:prstGeom>
          <a:ln>
            <a:solidFill>
              <a:schemeClr val="tx1"/>
            </a:solidFill>
          </a:ln>
          <a:effectLst>
            <a:outerShdw blurRad="50800" dist="127000" dir="2700000" algn="tl" rotWithShape="0">
              <a:prstClr val="black">
                <a:alpha val="30000"/>
              </a:prstClr>
            </a:outerShdw>
          </a:effectLst>
        </p:spPr>
      </p:pic>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鋼製支柱等根入れ長測定技術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1" y="1399308"/>
            <a:ext cx="651447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一般社団法人日本建設機械施工協会</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施工技術総合研究所の協力を受け各地で開催</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・測定業務を行う際の心得、倫理</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・超音波の</a:t>
            </a:r>
            <a:r>
              <a:rPr lang="ja-JP" altLang="en-US" dirty="0">
                <a:latin typeface="ＭＳ 明朝" panose="02020609040205080304" pitchFamily="17" charset="-128"/>
                <a:ea typeface="ＭＳ 明朝" panose="02020609040205080304" pitchFamily="17" charset="-128"/>
              </a:rPr>
              <a:t>基礎知識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・認定装置に関する基礎知識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・ガードレールに関する知識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・実地フィールドでの講習</a:t>
            </a:r>
            <a:endParaRPr kumimoji="1" lang="en-US" altLang="ja-JP"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64" y="4192021"/>
            <a:ext cx="3747192" cy="2105083"/>
          </a:xfrm>
          <a:prstGeom prst="rect">
            <a:avLst/>
          </a:prstGeom>
          <a:ln w="9525">
            <a:solidFill>
              <a:schemeClr val="tx1"/>
            </a:solidFill>
          </a:ln>
          <a:effectLst>
            <a:outerShdw blurRad="50800" dist="127000" dir="2700000" algn="tl" rotWithShape="0">
              <a:prstClr val="black">
                <a:alpha val="25000"/>
              </a:prstClr>
            </a:outerShdw>
          </a:effectLst>
          <a:scene3d>
            <a:camera prst="perspectiveLeft" fov="0">
              <a:rot lat="0" lon="0" rev="0"/>
            </a:camera>
            <a:lightRig rig="threePt" dir="t"/>
          </a:scene3d>
        </p:spPr>
      </p:pic>
    </p:spTree>
    <p:extLst>
      <p:ext uri="{BB962C8B-B14F-4D97-AF65-F5344CB8AC3E}">
        <p14:creationId xmlns:p14="http://schemas.microsoft.com/office/powerpoint/2010/main" val="157077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鋼製支柱等根入れ長測定技術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smtClean="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 r="25871"/>
          <a:stretch/>
        </p:blipFill>
        <p:spPr>
          <a:xfrm>
            <a:off x="2625372" y="2254947"/>
            <a:ext cx="3129384" cy="4450063"/>
          </a:xfrm>
          <a:prstGeom prst="rect">
            <a:avLst/>
          </a:prstGeom>
          <a:ln>
            <a:solidFill>
              <a:schemeClr val="tx1"/>
            </a:solidFill>
          </a:ln>
        </p:spPr>
      </p:pic>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smtClean="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en-US" sz="22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送信</a:t>
            </a:r>
            <a:r>
              <a:rPr lang="ja-JP" altLang="ja-JP" sz="2200" kern="100" dirty="0" smtClean="0">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200" b="1" kern="100" dirty="0" smtClean="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受信</a:t>
            </a:r>
            <a:r>
              <a:rPr lang="ja-JP" altLang="ja-JP" sz="2200" kern="100" dirty="0" smtClean="0">
                <a:latin typeface="Century" panose="02040604050505020304" pitchFamily="18" charset="0"/>
                <a:ea typeface="ＭＳ 明朝" panose="02020609040205080304" pitchFamily="17" charset="-128"/>
                <a:cs typeface="Times New Roman" panose="02020603050405020304" pitchFamily="18" charset="0"/>
              </a:rPr>
              <a:t>までの</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時間により長さを測定</a:t>
            </a:r>
          </a:p>
        </p:txBody>
      </p:sp>
      <p:sp>
        <p:nvSpPr>
          <p:cNvPr id="11" name="ストライプ矢印 10"/>
          <p:cNvSpPr/>
          <p:nvPr/>
        </p:nvSpPr>
        <p:spPr>
          <a:xfrm>
            <a:off x="5960652" y="3078948"/>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85" y="2254947"/>
            <a:ext cx="4762774" cy="2507386"/>
          </a:xfrm>
          <a:prstGeom prst="rect">
            <a:avLst/>
          </a:prstGeom>
          <a:ln w="12700">
            <a:solidFill>
              <a:schemeClr val="tx1"/>
            </a:solidFill>
          </a:ln>
        </p:spPr>
      </p:pic>
      <p:sp>
        <p:nvSpPr>
          <p:cNvPr id="10" name="コンテンツ プレースホルダー 2"/>
          <p:cNvSpPr txBox="1">
            <a:spLocks/>
          </p:cNvSpPr>
          <p:nvPr/>
        </p:nvSpPr>
        <p:spPr>
          <a:xfrm>
            <a:off x="7217985" y="4762333"/>
            <a:ext cx="4974015"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smtClean="0">
                <a:latin typeface="Century" panose="02040604050505020304" pitchFamily="18" charset="0"/>
                <a:ea typeface="ＭＳ 明朝" panose="02020609040205080304" pitchFamily="17" charset="-128"/>
                <a:cs typeface="Times New Roman" panose="02020603050405020304" pitchFamily="18" charset="0"/>
              </a:rPr>
              <a:t>報告書用キャプチャ画像例（</a:t>
            </a:r>
            <a:r>
              <a:rPr lang="en-US" altLang="ja-JP" sz="2000" kern="100" dirty="0" smtClean="0">
                <a:latin typeface="Century" panose="02040604050505020304" pitchFamily="18" charset="0"/>
                <a:ea typeface="ＭＳ 明朝" panose="02020609040205080304" pitchFamily="17" charset="-128"/>
                <a:cs typeface="Times New Roman" panose="02020603050405020304" pitchFamily="18" charset="0"/>
              </a:rPr>
              <a:t>NST-2/LT</a:t>
            </a:r>
            <a:r>
              <a:rPr lang="ja-JP" altLang="en-US" sz="2000" kern="100" dirty="0" smtClean="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60967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鋼製支柱等根入れ長測定技術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smtClean="0">
                <a:latin typeface="ＭＳ 明朝" panose="02020609040205080304" pitchFamily="17" charset="-128"/>
                <a:ea typeface="ＭＳ 明朝" panose="02020609040205080304" pitchFamily="17" charset="-128"/>
              </a:rPr>
              <a:t>活用事例</a:t>
            </a:r>
            <a:endParaRPr kumimoji="1" lang="en-US" altLang="ja-JP" dirty="0">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2179820" y="2266180"/>
            <a:ext cx="4195503"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smtClean="0">
                <a:latin typeface="ＭＳ 明朝" panose="02020609040205080304" pitchFamily="17" charset="-128"/>
                <a:ea typeface="ＭＳ 明朝" panose="02020609040205080304" pitchFamily="17" charset="-128"/>
              </a:rPr>
              <a:t>◆鋼製支柱の根入れ長さ測定</a:t>
            </a:r>
            <a:endParaRPr lang="en-US" altLang="ja-JP" sz="2000" dirty="0">
              <a:latin typeface="ＭＳ 明朝" panose="02020609040205080304" pitchFamily="17" charset="-128"/>
              <a:ea typeface="ＭＳ 明朝" panose="02020609040205080304" pitchFamily="17" charset="-128"/>
            </a:endParaRPr>
          </a:p>
        </p:txBody>
      </p:sp>
      <p:sp>
        <p:nvSpPr>
          <p:cNvPr id="11" name="コンテンツ プレースホルダー 2"/>
          <p:cNvSpPr txBox="1">
            <a:spLocks/>
          </p:cNvSpPr>
          <p:nvPr/>
        </p:nvSpPr>
        <p:spPr>
          <a:xfrm>
            <a:off x="7269603" y="2266181"/>
            <a:ext cx="4465984"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smtClean="0">
                <a:latin typeface="ＭＳ 明朝" panose="02020609040205080304" pitchFamily="17" charset="-128"/>
                <a:ea typeface="ＭＳ 明朝" panose="02020609040205080304" pitchFamily="17" charset="-128"/>
              </a:rPr>
              <a:t>◆ロックボルトの根入れ長さ測定</a:t>
            </a:r>
            <a:endParaRPr lang="en-US" altLang="ja-JP" sz="2000"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 b="-4"/>
          <a:stretch/>
        </p:blipFill>
        <p:spPr>
          <a:xfrm>
            <a:off x="7269603" y="2854653"/>
            <a:ext cx="2880000" cy="2160000"/>
          </a:xfrm>
          <a:prstGeom prst="rect">
            <a:avLst/>
          </a:prstGeom>
          <a:ln w="12700">
            <a:solidFill>
              <a:schemeClr val="tx1"/>
            </a:solidFill>
          </a:ln>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 b="-2"/>
          <a:stretch/>
        </p:blipFill>
        <p:spPr>
          <a:xfrm>
            <a:off x="8806970" y="4036769"/>
            <a:ext cx="2880000" cy="2160000"/>
          </a:xfrm>
          <a:prstGeom prst="rect">
            <a:avLst/>
          </a:prstGeom>
          <a:ln w="12700">
            <a:solidFill>
              <a:schemeClr val="tx1"/>
            </a:solidFill>
          </a:ln>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820" y="2788554"/>
            <a:ext cx="2880948" cy="2160000"/>
          </a:xfrm>
          <a:prstGeom prst="rect">
            <a:avLst/>
          </a:prstGeom>
          <a:ln w="12700">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35" y="4036769"/>
            <a:ext cx="2880000" cy="2160000"/>
          </a:xfrm>
          <a:prstGeom prst="rect">
            <a:avLst/>
          </a:prstGeom>
          <a:ln w="12700">
            <a:solidFill>
              <a:schemeClr val="tx1"/>
            </a:solidFill>
          </a:ln>
        </p:spPr>
      </p:pic>
    </p:spTree>
    <p:extLst>
      <p:ext uri="{BB962C8B-B14F-4D97-AF65-F5344CB8AC3E}">
        <p14:creationId xmlns:p14="http://schemas.microsoft.com/office/powerpoint/2010/main" val="117943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lstStyle/>
          <a:p>
            <a:r>
              <a:rPr lang="ja-JP" altLang="en-US" dirty="0">
                <a:latin typeface="ＭＳ 明朝" panose="02020609040205080304" pitchFamily="17" charset="-128"/>
                <a:ea typeface="ＭＳ 明朝" panose="02020609040205080304" pitchFamily="17" charset="-128"/>
              </a:rPr>
              <a:t>開催実績</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「鋼製防護柵等 根入れ長測定の講習会</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～超音波根入れ長測定技術者 教育制度～</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kumimoji="1" lang="en-US" altLang="ja-JP" dirty="0">
                <a:latin typeface="ＭＳ 明朝" panose="02020609040205080304" pitchFamily="17" charset="-128"/>
                <a:ea typeface="ＭＳ 明朝" panose="02020609040205080304" pitchFamily="17" charset="-128"/>
              </a:rPr>
              <a:t>NST-2</a:t>
            </a:r>
            <a:r>
              <a:rPr kumimoji="1" lang="ja-JP" altLang="en-US" dirty="0">
                <a:latin typeface="ＭＳ 明朝" panose="02020609040205080304" pitchFamily="17" charset="-128"/>
                <a:ea typeface="ＭＳ 明朝" panose="02020609040205080304" pitchFamily="17" charset="-128"/>
              </a:rPr>
              <a:t>講習会　　累計</a:t>
            </a:r>
            <a:r>
              <a:rPr kumimoji="1" lang="ja-JP" altLang="en-US" dirty="0" smtClean="0">
                <a:latin typeface="ＭＳ 明朝" panose="02020609040205080304" pitchFamily="17" charset="-128"/>
                <a:ea typeface="ＭＳ 明朝" panose="02020609040205080304" pitchFamily="17" charset="-128"/>
              </a:rPr>
              <a:t>２４回</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総受講者数　</a:t>
            </a:r>
            <a:r>
              <a:rPr lang="ja-JP" altLang="en-US" dirty="0" smtClean="0">
                <a:latin typeface="ＭＳ 明朝" panose="02020609040205080304" pitchFamily="17" charset="-128"/>
                <a:ea typeface="ＭＳ 明朝" panose="02020609040205080304" pitchFamily="17" charset="-128"/>
              </a:rPr>
              <a:t>１０８０名</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a:t>
            </a:r>
            <a:r>
              <a:rPr lang="zh-TW" altLang="en-US" dirty="0" smtClean="0">
                <a:latin typeface="ＭＳ 明朝" panose="02020609040205080304" pitchFamily="17" charset="-128"/>
                <a:ea typeface="ＭＳ 明朝" panose="02020609040205080304" pitchFamily="17" charset="-128"/>
              </a:rPr>
              <a:t>平成</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5</a:t>
            </a:r>
            <a:r>
              <a:rPr lang="ja-JP" altLang="en-US" dirty="0" smtClean="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JTM-10</a:t>
            </a:r>
            <a:r>
              <a:rPr lang="ja-JP" altLang="en-US" dirty="0">
                <a:latin typeface="ＭＳ 明朝" panose="02020609040205080304" pitchFamily="17" charset="-128"/>
                <a:ea typeface="ＭＳ 明朝" panose="02020609040205080304" pitchFamily="17" charset="-128"/>
              </a:rPr>
              <a:t>講習会　 </a:t>
            </a:r>
            <a:r>
              <a:rPr lang="ja-JP" altLang="en-US" dirty="0" smtClean="0">
                <a:latin typeface="ＭＳ 明朝" panose="02020609040205080304" pitchFamily="17" charset="-128"/>
                <a:ea typeface="ＭＳ 明朝" panose="02020609040205080304" pitchFamily="17" charset="-128"/>
              </a:rPr>
              <a:t>累計９回</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総受講者数　　　</a:t>
            </a:r>
            <a:r>
              <a:rPr lang="ja-JP" altLang="en-US" dirty="0" smtClean="0">
                <a:latin typeface="ＭＳ 明朝" panose="02020609040205080304" pitchFamily="17" charset="-128"/>
                <a:ea typeface="ＭＳ 明朝" panose="02020609040205080304" pitchFamily="17" charset="-128"/>
              </a:rPr>
              <a:t>３５名</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a:t>
            </a:r>
            <a:r>
              <a:rPr lang="zh-TW" altLang="en-US" dirty="0" smtClean="0">
                <a:latin typeface="ＭＳ 明朝" panose="02020609040205080304" pitchFamily="17" charset="-128"/>
                <a:ea typeface="ＭＳ 明朝" panose="02020609040205080304" pitchFamily="17" charset="-128"/>
              </a:rPr>
              <a:t>平成</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5</a:t>
            </a:r>
            <a:r>
              <a:rPr lang="ja-JP" altLang="en-US" dirty="0" smtClean="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kumimoji="1" lang="en-US" altLang="ja-JP"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02" y="1739642"/>
            <a:ext cx="2651137" cy="172336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0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224287"/>
            <a:ext cx="10619509" cy="1078041"/>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sz="2700" dirty="0">
                <a:latin typeface="ＭＳ 明朝" panose="02020609040205080304" pitchFamily="17" charset="-128"/>
                <a:ea typeface="ＭＳ 明朝" panose="02020609040205080304" pitchFamily="17" charset="-128"/>
              </a:rPr>
              <a:t>　　　　　　</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道路付属物腐食健全度調査技術の沿革</a:t>
            </a:r>
            <a:r>
              <a:rPr lang="en-US" altLang="ja-JP" sz="2700" dirty="0">
                <a:latin typeface="ＭＳ 明朝" panose="02020609040205080304" pitchFamily="17" charset="-128"/>
                <a:ea typeface="ＭＳ 明朝" panose="02020609040205080304" pitchFamily="17" charset="-128"/>
              </a:rPr>
              <a:t>】</a:t>
            </a:r>
            <a:endParaRPr kumimoji="1" lang="ja-JP" altLang="en-US" sz="27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02328"/>
            <a:ext cx="10498347" cy="5107098"/>
          </a:xfrm>
        </p:spPr>
        <p:txBody>
          <a:bodyPr anchor="t">
            <a:normAutofit fontScale="92500" lnSpcReduction="10000"/>
          </a:bodyPr>
          <a:lstStyle/>
          <a:p>
            <a:r>
              <a:rPr kumimoji="1" lang="en-US" altLang="ja-JP" dirty="0">
                <a:latin typeface="ＭＳ 明朝" panose="02020609040205080304" pitchFamily="17" charset="-128"/>
                <a:ea typeface="ＭＳ 明朝" panose="02020609040205080304" pitchFamily="17" charset="-128"/>
              </a:rPr>
              <a:t>H26</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6</a:t>
            </a:r>
            <a:r>
              <a:rPr kumimoji="1" lang="ja-JP" altLang="en-US" dirty="0">
                <a:latin typeface="ＭＳ 明朝" panose="02020609040205080304" pitchFamily="17" charset="-128"/>
                <a:ea typeface="ＭＳ 明朝" panose="02020609040205080304" pitchFamily="17" charset="-128"/>
              </a:rPr>
              <a:t>月　 道路附属物の点検手法：近接目視</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・ワーキンググループ新設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ワーキンググループが検討課題として取組む</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・腐食の有無を判断できる技術を会員へ募る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・技術検証の実施</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検証結果を国土交通省 関東地方整備局 関東技術事務所へ提出</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関東技術、公募「附属物</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標識、照明施設等</a:t>
            </a:r>
            <a:r>
              <a:rPr lang="en-US" altLang="ja-JP" dirty="0">
                <a:latin typeface="ＭＳ 明朝" panose="02020609040205080304" pitchFamily="17" charset="-128"/>
                <a:ea typeface="ＭＳ 明朝" panose="02020609040205080304" pitchFamily="17" charset="-128"/>
              </a:rPr>
              <a:t>)</a:t>
            </a:r>
            <a:r>
              <a:rPr lang="ja-JP" altLang="en-US" dirty="0" err="1">
                <a:latin typeface="ＭＳ 明朝" panose="02020609040205080304" pitchFamily="17" charset="-128"/>
                <a:ea typeface="ＭＳ 明朝" panose="02020609040205080304" pitchFamily="17" charset="-128"/>
              </a:rPr>
              <a:t>の支柱路面境界部以</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下の変状を非破壊で検出できる新技術」</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関東技術、公募結果の公表</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H29</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3</a:t>
            </a:r>
            <a:r>
              <a:rPr kumimoji="1" lang="ja-JP" altLang="en-US" dirty="0">
                <a:latin typeface="ＭＳ 明朝" panose="02020609040205080304" pitchFamily="17" charset="-128"/>
                <a:ea typeface="ＭＳ 明朝" panose="02020609040205080304" pitchFamily="17" charset="-128"/>
              </a:rPr>
              <a:t>月　 国土交通省・小規模附属物点検要領</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非破壊試験を用いた調査技術も可とする内容）</a:t>
            </a:r>
            <a:endParaRPr kumimoji="1"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751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付属物スクリーニング調査技術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99308"/>
            <a:ext cx="724771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一般社団法人日本建設機械施工協会</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施工技術総合研究所の協力を受け開催</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・調査業務を行う際の心得、</a:t>
            </a:r>
            <a:r>
              <a:rPr lang="ja-JP" altLang="en-US" dirty="0" smtClean="0">
                <a:latin typeface="ＭＳ 明朝" panose="02020609040205080304" pitchFamily="17" charset="-128"/>
                <a:ea typeface="ＭＳ 明朝" panose="02020609040205080304" pitchFamily="17" charset="-128"/>
              </a:rPr>
              <a:t>倫理</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・超音波の</a:t>
            </a:r>
            <a:r>
              <a:rPr lang="ja-JP" altLang="en-US" dirty="0">
                <a:latin typeface="ＭＳ 明朝" panose="02020609040205080304" pitchFamily="17" charset="-128"/>
                <a:ea typeface="ＭＳ 明朝" panose="02020609040205080304" pitchFamily="17" charset="-128"/>
              </a:rPr>
              <a:t>基礎知識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・評価手法に関する基礎知識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・構造物に関する知識</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・従来手法（近接目視、板厚測定）の</a:t>
            </a:r>
            <a:r>
              <a:rPr lang="ja-JP" altLang="en-US" dirty="0" smtClean="0">
                <a:latin typeface="ＭＳ 明朝" panose="02020609040205080304" pitchFamily="17" charset="-128"/>
                <a:ea typeface="ＭＳ 明朝" panose="02020609040205080304" pitchFamily="17" charset="-128"/>
              </a:rPr>
              <a:t>実習</a:t>
            </a:r>
            <a:endParaRPr kumimoji="1" lang="en-US" altLang="ja-JP" dirty="0">
              <a:latin typeface="ＭＳ 明朝" panose="02020609040205080304" pitchFamily="17" charset="-128"/>
              <a:ea typeface="ＭＳ 明朝" panose="02020609040205080304" pitchFamily="17" charset="-128"/>
            </a:endParaRPr>
          </a:p>
        </p:txBody>
      </p:sp>
      <p:pic>
        <p:nvPicPr>
          <p:cNvPr id="1026" name="Picture 2" descr="http://www.eitac.jp/s-PB170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52" y="4263370"/>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eitac.jp/s-PB16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352" y="1814472"/>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smtClean="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付属物スクリーニング調査技術</a:t>
            </a:r>
            <a:r>
              <a:rPr lang="en-US" altLang="ja-JP" sz="3200"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smtClean="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超音波</a:t>
            </a:r>
            <a:r>
              <a:rPr lang="ja-JP" altLang="ja-JP" sz="2200" dirty="0" smtClean="0">
                <a:latin typeface="Century" panose="02040604050505020304" pitchFamily="18" charset="0"/>
                <a:ea typeface="ＭＳ 明朝" panose="02020609040205080304" pitchFamily="17" charset="-128"/>
                <a:cs typeface="Times New Roman" panose="02020603050405020304" pitchFamily="18" charset="0"/>
              </a:rPr>
              <a:t>の</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反射波</a:t>
            </a:r>
            <a:r>
              <a:rPr lang="en-US" altLang="ja-JP" sz="22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Ｂ</a:t>
            </a:r>
            <a:r>
              <a:rPr lang="ja-JP" altLang="ja-JP" sz="22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又</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は人工試験片</a:t>
            </a:r>
            <a:r>
              <a:rPr lang="en-US" altLang="ja-JP" sz="22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smtClean="0">
                <a:latin typeface="Century" panose="02040604050505020304" pitchFamily="18" charset="0"/>
                <a:ea typeface="ＭＳ 明朝" panose="02020609040205080304" pitchFamily="17" charset="-128"/>
                <a:cs typeface="Times New Roman" panose="02020603050405020304" pitchFamily="18" charset="0"/>
              </a:rPr>
              <a:t>と</a:t>
            </a:r>
            <a:r>
              <a:rPr lang="ja-JP" altLang="ja-JP"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22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200" dirty="0" smtClean="0">
                <a:latin typeface="Century" panose="02040604050505020304" pitchFamily="18" charset="0"/>
                <a:ea typeface="ＭＳ 明朝" panose="02020609040205080304" pitchFamily="17" charset="-128"/>
                <a:cs typeface="Times New Roman" panose="02020603050405020304" pitchFamily="18" charset="0"/>
              </a:rPr>
              <a:t>との</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比率により判定</a:t>
            </a:r>
            <a:endParaRPr lang="ja-JP" altLang="ja-JP"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コンテンツ プレースホルダー 2"/>
          <p:cNvSpPr txBox="1">
            <a:spLocks/>
          </p:cNvSpPr>
          <p:nvPr/>
        </p:nvSpPr>
        <p:spPr>
          <a:xfrm>
            <a:off x="3457174" y="2330637"/>
            <a:ext cx="3372070"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smtClean="0">
                <a:latin typeface="Century" panose="02040604050505020304" pitchFamily="18" charset="0"/>
                <a:ea typeface="ＭＳ 明朝" panose="02020609040205080304" pitchFamily="17" charset="-128"/>
                <a:cs typeface="Times New Roman" panose="02020603050405020304" pitchFamily="18" charset="0"/>
              </a:rPr>
              <a:t>一探触子 </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底面エコー評価法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174" y="2752651"/>
            <a:ext cx="3372069" cy="3774437"/>
          </a:xfrm>
          <a:prstGeom prst="rect">
            <a:avLst/>
          </a:prstGeom>
          <a:ln w="12700">
            <a:solidFill>
              <a:schemeClr val="tx1"/>
            </a:solidFill>
          </a:ln>
          <a:effectLst>
            <a:outerShdw blurRad="50800" dist="127000" dir="2700000" algn="tl" rotWithShape="0">
              <a:prstClr val="black">
                <a:alpha val="25000"/>
              </a:prstClr>
            </a:outerShdw>
          </a:effectLst>
        </p:spPr>
      </p:pic>
      <p:grpSp>
        <p:nvGrpSpPr>
          <p:cNvPr id="15" name="グループ化 14"/>
          <p:cNvGrpSpPr/>
          <p:nvPr/>
        </p:nvGrpSpPr>
        <p:grpSpPr>
          <a:xfrm>
            <a:off x="7965659" y="2752650"/>
            <a:ext cx="3372071" cy="3774437"/>
            <a:chOff x="7965659" y="2752650"/>
            <a:chExt cx="3372071" cy="3774437"/>
          </a:xfrm>
        </p:grpSpPr>
        <p:sp>
          <p:nvSpPr>
            <p:cNvPr id="12" name="正方形/長方形 11"/>
            <p:cNvSpPr/>
            <p:nvPr/>
          </p:nvSpPr>
          <p:spPr>
            <a:xfrm>
              <a:off x="7965662" y="2752650"/>
              <a:ext cx="3372068" cy="3774437"/>
            </a:xfrm>
            <a:prstGeom prst="rect">
              <a:avLst/>
            </a:prstGeom>
            <a:solidFill>
              <a:schemeClr val="bg1"/>
            </a:solidFill>
            <a:ln w="12700">
              <a:solidFill>
                <a:schemeClr val="tx1"/>
              </a:solidFill>
            </a:ln>
            <a:effectLst>
              <a:outerShdw blurRad="50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59" y="2948972"/>
              <a:ext cx="3077724" cy="356217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482" y="2876270"/>
              <a:ext cx="1747620" cy="638492"/>
            </a:xfrm>
            <a:prstGeom prst="rect">
              <a:avLst/>
            </a:prstGeom>
          </p:spPr>
        </p:pic>
        <p:sp>
          <p:nvSpPr>
            <p:cNvPr id="13" name="正方形/長方形 12"/>
            <p:cNvSpPr/>
            <p:nvPr/>
          </p:nvSpPr>
          <p:spPr>
            <a:xfrm>
              <a:off x="7965661" y="2752650"/>
              <a:ext cx="3372068" cy="3774437"/>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コンテンツ プレースホルダー 2"/>
          <p:cNvSpPr txBox="1">
            <a:spLocks/>
          </p:cNvSpPr>
          <p:nvPr/>
        </p:nvSpPr>
        <p:spPr>
          <a:xfrm>
            <a:off x="7965660" y="2364914"/>
            <a:ext cx="337206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zh-TW"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試験片評価法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2"/>
          <p:cNvSpPr txBox="1">
            <a:spLocks/>
          </p:cNvSpPr>
          <p:nvPr/>
        </p:nvSpPr>
        <p:spPr>
          <a:xfrm>
            <a:off x="4950460" y="3953496"/>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コンテンツ プレースホルダー 2"/>
          <p:cNvSpPr txBox="1">
            <a:spLocks/>
          </p:cNvSpPr>
          <p:nvPr/>
        </p:nvSpPr>
        <p:spPr>
          <a:xfrm>
            <a:off x="4472250" y="3953497"/>
            <a:ext cx="316514"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en-US" altLang="ja-JP" sz="16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B</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コンテンツ プレースホルダー 2"/>
          <p:cNvSpPr txBox="1">
            <a:spLocks/>
          </p:cNvSpPr>
          <p:nvPr/>
        </p:nvSpPr>
        <p:spPr>
          <a:xfrm>
            <a:off x="9316720" y="4098820"/>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コンテンツ プレースホルダー 2"/>
          <p:cNvSpPr txBox="1">
            <a:spLocks/>
          </p:cNvSpPr>
          <p:nvPr/>
        </p:nvSpPr>
        <p:spPr>
          <a:xfrm>
            <a:off x="10035540" y="2809166"/>
            <a:ext cx="1302189"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smtClean="0">
                <a:solidFill>
                  <a:srgbClr val="548DD4"/>
                </a:solidFill>
                <a:latin typeface="Century" panose="02040604050505020304" pitchFamily="18" charset="0"/>
                <a:ea typeface="ＭＳ 明朝" panose="02020609040205080304" pitchFamily="17" charset="-128"/>
                <a:cs typeface="Times New Roman" panose="02020603050405020304" pitchFamily="18" charset="0"/>
              </a:rPr>
              <a:t>人工試験片</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3988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482233"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「附属物スクリーニング調査技術者講習会</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底面エコー評価法</a:t>
            </a:r>
            <a:r>
              <a:rPr kumimoji="1" lang="ja-JP" altLang="en-US" dirty="0">
                <a:latin typeface="ＭＳ 明朝" panose="02020609040205080304" pitchFamily="17" charset="-128"/>
                <a:ea typeface="ＭＳ 明朝" panose="02020609040205080304" pitchFamily="17" charset="-128"/>
              </a:rPr>
              <a:t>　 </a:t>
            </a:r>
            <a:r>
              <a:rPr kumimoji="1" lang="ja-JP" altLang="en-US" dirty="0" smtClean="0">
                <a:latin typeface="ＭＳ 明朝" panose="02020609040205080304" pitchFamily="17" charset="-128"/>
                <a:ea typeface="ＭＳ 明朝" panose="02020609040205080304" pitchFamily="17" charset="-128"/>
              </a:rPr>
              <a:t>累計４回</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総受講者数　</a:t>
            </a:r>
            <a:r>
              <a:rPr kumimoji="1" lang="ja-JP" altLang="en-US" dirty="0" smtClean="0">
                <a:latin typeface="ＭＳ 明朝" panose="02020609040205080304" pitchFamily="17" charset="-128"/>
                <a:ea typeface="ＭＳ 明朝" panose="02020609040205080304" pitchFamily="17" charset="-128"/>
              </a:rPr>
              <a:t>１３２</a:t>
            </a:r>
            <a:r>
              <a:rPr lang="ja-JP" altLang="en-US" dirty="0" smtClean="0">
                <a:latin typeface="ＭＳ 明朝" panose="02020609040205080304" pitchFamily="17" charset="-128"/>
                <a:ea typeface="ＭＳ 明朝" panose="02020609040205080304" pitchFamily="17" charset="-128"/>
              </a:rPr>
              <a:t>名</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a:t>
            </a:r>
            <a:r>
              <a:rPr lang="zh-TW" altLang="en-US" dirty="0" smtClean="0">
                <a:latin typeface="ＭＳ 明朝" panose="02020609040205080304" pitchFamily="17" charset="-128"/>
                <a:ea typeface="ＭＳ 明朝" panose="02020609040205080304" pitchFamily="17" charset="-128"/>
              </a:rPr>
              <a:t>平成</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7</a:t>
            </a:r>
            <a:r>
              <a:rPr lang="ja-JP" altLang="en-US" dirty="0" smtClean="0">
                <a:latin typeface="ＭＳ 明朝" panose="02020609040205080304" pitchFamily="17" charset="-128"/>
                <a:ea typeface="ＭＳ 明朝" panose="02020609040205080304" pitchFamily="17" charset="-128"/>
              </a:rPr>
              <a:t>月</a:t>
            </a:r>
            <a:r>
              <a:rPr lang="en-US" altLang="ja-JP" dirty="0" smtClean="0">
                <a:latin typeface="ＭＳ 明朝" panose="02020609040205080304" pitchFamily="17" charset="-128"/>
                <a:ea typeface="ＭＳ 明朝" panose="02020609040205080304" pitchFamily="17" charset="-128"/>
              </a:rPr>
              <a:t>12</a:t>
            </a:r>
            <a:r>
              <a:rPr lang="ja-JP" altLang="en-US" dirty="0" smtClean="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協力メーカー　株式会社ジオファイブ</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試験片評価法</a:t>
            </a:r>
            <a:r>
              <a:rPr lang="ja-JP" altLang="en-US" dirty="0">
                <a:latin typeface="ＭＳ 明朝" panose="02020609040205080304" pitchFamily="17" charset="-128"/>
                <a:ea typeface="ＭＳ 明朝" panose="02020609040205080304" pitchFamily="17" charset="-128"/>
              </a:rPr>
              <a:t>　　　 累計２回</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総受講者数　　　９名　</a:t>
            </a:r>
            <a:r>
              <a:rPr lang="zh-TW" altLang="en-US" dirty="0">
                <a:latin typeface="ＭＳ 明朝" panose="02020609040205080304" pitchFamily="17" charset="-128"/>
                <a:ea typeface="ＭＳ 明朝" panose="02020609040205080304" pitchFamily="17" charset="-128"/>
              </a:rPr>
              <a:t>（</a:t>
            </a:r>
            <a:r>
              <a:rPr lang="zh-TW" altLang="en-US" dirty="0" smtClean="0">
                <a:latin typeface="ＭＳ 明朝" panose="02020609040205080304" pitchFamily="17" charset="-128"/>
                <a:ea typeface="ＭＳ 明朝" panose="02020609040205080304" pitchFamily="17" charset="-128"/>
              </a:rPr>
              <a:t>平成</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7</a:t>
            </a:r>
            <a:r>
              <a:rPr lang="ja-JP" altLang="en-US" dirty="0" smtClean="0">
                <a:latin typeface="ＭＳ 明朝" panose="02020609040205080304" pitchFamily="17" charset="-128"/>
                <a:ea typeface="ＭＳ 明朝" panose="02020609040205080304" pitchFamily="17" charset="-128"/>
              </a:rPr>
              <a:t>月</a:t>
            </a:r>
            <a:r>
              <a:rPr lang="en-US" altLang="ja-JP" dirty="0" smtClean="0">
                <a:latin typeface="ＭＳ 明朝" panose="02020609040205080304" pitchFamily="17" charset="-128"/>
                <a:ea typeface="ＭＳ 明朝" panose="02020609040205080304" pitchFamily="17" charset="-128"/>
              </a:rPr>
              <a:t>12</a:t>
            </a:r>
            <a:r>
              <a:rPr lang="ja-JP" altLang="en-US" dirty="0" smtClean="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協力メーカー　株式会社リンク</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a:stretch>
            <a:fillRect/>
          </a:stretch>
        </p:blipFill>
        <p:spPr>
          <a:xfrm>
            <a:off x="8551635" y="1655880"/>
            <a:ext cx="2812054" cy="172336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947120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　</a:t>
            </a:r>
            <a:r>
              <a:rPr lang="en-US" altLang="ja-JP" sz="3200" dirty="0" smtClean="0">
                <a:solidFill>
                  <a:prstClr val="black"/>
                </a:solidFill>
                <a:latin typeface="ＭＳ 明朝" panose="02020609040205080304" pitchFamily="17" charset="-128"/>
                <a:ea typeface="ＭＳ 明朝" panose="02020609040205080304" pitchFamily="17" charset="-128"/>
              </a:rPr>
              <a:t>【</a:t>
            </a:r>
            <a:r>
              <a:rPr lang="ja-JP" altLang="en-US" sz="3200" dirty="0" smtClean="0">
                <a:solidFill>
                  <a:prstClr val="black"/>
                </a:solidFill>
                <a:latin typeface="ＭＳ 明朝" panose="02020609040205080304" pitchFamily="17" charset="-128"/>
                <a:ea typeface="ＭＳ 明朝" panose="02020609040205080304" pitchFamily="17" charset="-128"/>
              </a:rPr>
              <a:t>地中レーダ探査技術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10"/>
          <a:stretch/>
        </p:blipFill>
        <p:spPr bwMode="auto">
          <a:xfrm>
            <a:off x="8709736" y="4274590"/>
            <a:ext cx="288755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850" r="7069" b="2642"/>
          <a:stretch/>
        </p:blipFill>
        <p:spPr bwMode="auto">
          <a:xfrm>
            <a:off x="8710580" y="1807575"/>
            <a:ext cx="2882246" cy="2058747"/>
          </a:xfrm>
          <a:prstGeom prst="rect">
            <a:avLst/>
          </a:prstGeom>
          <a:noFill/>
          <a:ln>
            <a:solidFill>
              <a:schemeClr val="tx1"/>
            </a:solidFill>
          </a:ln>
          <a:effectLst>
            <a:outerShdw blurRad="50800" dist="127000" dir="2700000" algn="tl" rotWithShape="0">
              <a:prstClr val="black">
                <a:alpha val="25000"/>
              </a:prstClr>
            </a:outerShdw>
          </a:effectLst>
          <a:extLst/>
        </p:spPr>
      </p:pic>
      <p:sp>
        <p:nvSpPr>
          <p:cNvPr id="6" name="コンテンツ プレースホルダー 2"/>
          <p:cNvSpPr txBox="1">
            <a:spLocks/>
          </p:cNvSpPr>
          <p:nvPr/>
        </p:nvSpPr>
        <p:spPr>
          <a:xfrm>
            <a:off x="1466489" y="1399307"/>
            <a:ext cx="7247713" cy="497167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smtClean="0">
                <a:latin typeface="ＭＳ 明朝" panose="02020609040205080304" pitchFamily="17" charset="-128"/>
                <a:ea typeface="ＭＳ 明朝" panose="02020609040205080304" pitchFamily="17" charset="-128"/>
              </a:rPr>
              <a:t>講習会の概要</a:t>
            </a:r>
            <a:r>
              <a:rPr lang="en-US" altLang="ja-JP" dirty="0" smtClean="0">
                <a:latin typeface="ＭＳ 明朝" panose="02020609040205080304" pitchFamily="17" charset="-128"/>
                <a:ea typeface="ＭＳ 明朝" panose="02020609040205080304" pitchFamily="17" charset="-128"/>
              </a:rPr>
              <a:t/>
            </a:r>
            <a:br>
              <a:rPr lang="en-US" altLang="ja-JP" dirty="0" smtClean="0">
                <a:latin typeface="ＭＳ 明朝" panose="02020609040205080304" pitchFamily="17" charset="-128"/>
                <a:ea typeface="ＭＳ 明朝" panose="02020609040205080304" pitchFamily="17" charset="-128"/>
              </a:rPr>
            </a:br>
            <a:r>
              <a:rPr lang="ja-JP" altLang="en-US" dirty="0" smtClean="0">
                <a:latin typeface="ＭＳ 明朝" panose="02020609040205080304" pitchFamily="17" charset="-128"/>
                <a:ea typeface="ＭＳ 明朝" panose="02020609040205080304" pitchFamily="17" charset="-128"/>
              </a:rPr>
              <a:t>　会員企業の協力</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非破壊試験フィールド</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のもと開催</a:t>
            </a:r>
            <a:r>
              <a:rPr lang="en-US" altLang="ja-JP" dirty="0" smtClean="0">
                <a:latin typeface="ＭＳ 明朝" panose="02020609040205080304" pitchFamily="17" charset="-128"/>
                <a:ea typeface="ＭＳ 明朝" panose="02020609040205080304" pitchFamily="17" charset="-128"/>
              </a:rPr>
              <a:t/>
            </a:r>
            <a:br>
              <a:rPr lang="en-US" altLang="ja-JP" dirty="0" smtClean="0">
                <a:latin typeface="ＭＳ 明朝" panose="02020609040205080304" pitchFamily="17" charset="-128"/>
                <a:ea typeface="ＭＳ 明朝" panose="02020609040205080304" pitchFamily="17" charset="-128"/>
              </a:rPr>
            </a:br>
            <a:endParaRPr lang="en-US" altLang="ja-JP" dirty="0" smtClean="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主な講習内容</a:t>
            </a:r>
            <a:endParaRPr lang="en-US" altLang="ja-JP" dirty="0" smtClean="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社会的背景、</a:t>
            </a:r>
            <a:r>
              <a:rPr lang="ja-JP" altLang="en-US" dirty="0" smtClean="0">
                <a:latin typeface="ＭＳ 明朝" panose="02020609040205080304" pitchFamily="17" charset="-128"/>
                <a:ea typeface="ＭＳ 明朝" panose="02020609040205080304" pitchFamily="17" charset="-128"/>
              </a:rPr>
              <a:t>経緯</a:t>
            </a:r>
            <a:endParaRPr lang="en-US" altLang="ja-JP" dirty="0" smtClean="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探査業務の心得、倫理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電磁波の基礎知識、原理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装置に関する知識、探査</a:t>
            </a:r>
            <a:r>
              <a:rPr lang="ja-JP" altLang="en-US" dirty="0" smtClean="0">
                <a:latin typeface="ＭＳ 明朝" panose="02020609040205080304" pitchFamily="17" charset="-128"/>
                <a:ea typeface="ＭＳ 明朝" panose="02020609040205080304" pitchFamily="17" charset="-128"/>
              </a:rPr>
              <a:t>対象物</a:t>
            </a:r>
            <a:endParaRPr lang="ja-JP" altLang="en-US"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・非破壊試験フィールドでの実地講習</a:t>
            </a:r>
          </a:p>
          <a:p>
            <a:pPr marL="0" indent="0">
              <a:lnSpc>
                <a:spcPct val="120000"/>
              </a:lnSpc>
              <a:buNone/>
            </a:pPr>
            <a:r>
              <a:rPr lang="ja-JP" altLang="en-US" dirty="0">
                <a:latin typeface="ＭＳ 明朝" panose="02020609040205080304" pitchFamily="17" charset="-128"/>
                <a:ea typeface="ＭＳ 明朝" panose="02020609040205080304" pitchFamily="17" charset="-128"/>
              </a:rPr>
              <a:t>　　・データ</a:t>
            </a:r>
            <a:r>
              <a:rPr lang="ja-JP" altLang="en-US" dirty="0" smtClean="0">
                <a:latin typeface="ＭＳ 明朝" panose="02020609040205080304" pitchFamily="17" charset="-128"/>
                <a:ea typeface="ＭＳ 明朝" panose="02020609040205080304" pitchFamily="17" charset="-128"/>
              </a:rPr>
              <a:t>解析</a:t>
            </a:r>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9414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en-US" altLang="ja-JP" sz="3200" dirty="0" smtClean="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地中レーダ探査技術</a:t>
            </a:r>
            <a:r>
              <a:rPr lang="en-US" altLang="ja-JP" sz="3200" dirty="0" smtClean="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smtClean="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886384"/>
            <a:ext cx="5262302" cy="11156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電磁波を地中や構造物に向けて</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発信</a:t>
            </a: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22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　対象物</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からの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を受信すること</a:t>
            </a: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に</a:t>
            </a:r>
            <a:endParaRPr lang="en-US" altLang="ja-JP" sz="22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より</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対象物の</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距離や深度などを</a:t>
            </a:r>
            <a:r>
              <a:rPr lang="ja-JP" altLang="en-US" sz="2200" kern="100" dirty="0" smtClean="0">
                <a:latin typeface="Century" panose="02040604050505020304" pitchFamily="18" charset="0"/>
                <a:ea typeface="ＭＳ 明朝" panose="02020609040205080304" pitchFamily="17" charset="-128"/>
                <a:cs typeface="Times New Roman" panose="02020603050405020304" pitchFamily="18" charset="0"/>
              </a:rPr>
              <a:t>測定</a:t>
            </a:r>
            <a:endParaRPr lang="ja-JP" altLang="en-US"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243" y="1886385"/>
            <a:ext cx="4969739" cy="4619758"/>
          </a:xfrm>
          <a:prstGeom prst="rect">
            <a:avLst/>
          </a:prstGeom>
          <a:ln w="12700">
            <a:solidFill>
              <a:schemeClr val="tx1"/>
            </a:solidFill>
          </a:ln>
          <a:effectLst>
            <a:outerShdw blurRad="50800" dist="127000" dir="2700000" algn="tl" rotWithShape="0">
              <a:prstClr val="black">
                <a:alpha val="25000"/>
              </a:prstClr>
            </a:outerShdw>
          </a:effectLst>
        </p:spPr>
      </p:pic>
      <p:sp>
        <p:nvSpPr>
          <p:cNvPr id="16" name="角丸四角形吹き出し 15"/>
          <p:cNvSpPr/>
          <p:nvPr/>
        </p:nvSpPr>
        <p:spPr>
          <a:xfrm>
            <a:off x="2295938" y="3347049"/>
            <a:ext cx="4035287" cy="3159093"/>
          </a:xfrm>
          <a:prstGeom prst="wedgeRoundRectCallout">
            <a:avLst>
              <a:gd name="adj1" fmla="val 59763"/>
              <a:gd name="adj2" fmla="val 21417"/>
              <a:gd name="adj3" fmla="val 16667"/>
            </a:avLst>
          </a:prstGeom>
          <a:solidFill>
            <a:schemeClr val="bg1"/>
          </a:solidFill>
          <a:ln w="12700" cap="flat" cmpd="sng" algn="ctr">
            <a:solidFill>
              <a:srgbClr val="4F81BD">
                <a:shade val="50000"/>
              </a:srgbClr>
            </a:solidFill>
            <a:prstDash val="solid"/>
          </a:ln>
          <a:effectLst>
            <a:outerShdw blurRad="50800" sx="101000" sy="101000" algn="ctr" rotWithShape="0">
              <a:prstClr val="black">
                <a:alpha val="5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探査</a:t>
            </a:r>
            <a:r>
              <a:rPr lang="ja-JP" sz="16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対象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・地中の埋設物（埋設管）、</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空洞コン</a:t>
            </a: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クリート</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構造物内部（</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鉄筋、</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空洞</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な</a:t>
            </a: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・道路構造（舗装厚など）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・遺跡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・環境調査（地層構造、汚染範囲、</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a:t>
            </a:r>
            <a:endParaRPr lang="en-US" alt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下水</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・湖底の堆積物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・地雷検知</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・樹木の健全度（空洞）</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等々</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09246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53" y="401782"/>
            <a:ext cx="9994872" cy="900545"/>
          </a:xfrm>
        </p:spPr>
        <p:txBody>
          <a:bodyPr/>
          <a:lstStyle/>
          <a:p>
            <a:pPr algn="l"/>
            <a:r>
              <a:rPr lang="ja-JP" altLang="en-US" dirty="0">
                <a:latin typeface="ＭＳ 明朝" panose="02020609040205080304" pitchFamily="17" charset="-128"/>
                <a:ea typeface="ＭＳ 明朝" panose="02020609040205080304" pitchFamily="17" charset="-128"/>
              </a:rPr>
              <a:t>はじめに</a:t>
            </a:r>
            <a:endParaRPr kumimoji="1" lang="ja-JP" altLang="en-US" dirty="0">
              <a:latin typeface="ＭＳ 明朝" panose="02020609040205080304" pitchFamily="17" charset="-128"/>
              <a:ea typeface="ＭＳ 明朝" panose="02020609040205080304" pitchFamily="17" charset="-128"/>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545" r="-1"/>
          <a:stretch/>
        </p:blipFill>
        <p:spPr>
          <a:xfrm>
            <a:off x="7617126" y="1181558"/>
            <a:ext cx="4088261" cy="2256906"/>
          </a:xfrm>
          <a:prstGeom prst="rect">
            <a:avLst/>
          </a:prstGeom>
          <a:ln>
            <a:solidFill>
              <a:schemeClr val="tx1"/>
            </a:solidFill>
          </a:ln>
          <a:effectLst>
            <a:outerShdw blurRad="50800" dist="127000" dir="2700000" algn="tl" rotWithShape="0">
              <a:prstClr val="black">
                <a:alpha val="25000"/>
              </a:prstClr>
            </a:outerShdw>
          </a:effectLst>
        </p:spPr>
      </p:pic>
      <p:pic>
        <p:nvPicPr>
          <p:cNvPr id="10" name="図 9"/>
          <p:cNvPicPr>
            <a:picLocks noChangeAspect="1"/>
          </p:cNvPicPr>
          <p:nvPr/>
        </p:nvPicPr>
        <p:blipFill rotWithShape="1">
          <a:blip r:embed="rId3"/>
          <a:srcRect l="1544"/>
          <a:stretch/>
        </p:blipFill>
        <p:spPr>
          <a:xfrm>
            <a:off x="7617126" y="3944291"/>
            <a:ext cx="4088260" cy="2256906"/>
          </a:xfrm>
          <a:prstGeom prst="rect">
            <a:avLst/>
          </a:prstGeom>
          <a:ln>
            <a:solidFill>
              <a:schemeClr val="tx1"/>
            </a:solidFill>
          </a:ln>
          <a:effectLst>
            <a:outerShdw blurRad="50800" dist="127000" dir="2700000" algn="tl" rotWithShape="0">
              <a:prstClr val="black">
                <a:alpha val="25000"/>
              </a:prstClr>
            </a:outerShdw>
          </a:effectLst>
        </p:spPr>
      </p:pic>
      <p:sp>
        <p:nvSpPr>
          <p:cNvPr id="5" name="タイトル 1"/>
          <p:cNvSpPr txBox="1">
            <a:spLocks/>
          </p:cNvSpPr>
          <p:nvPr/>
        </p:nvSpPr>
        <p:spPr>
          <a:xfrm>
            <a:off x="1508153" y="1750901"/>
            <a:ext cx="5919192" cy="4071286"/>
          </a:xfrm>
          <a:prstGeom prst="rect">
            <a:avLst/>
          </a:prstGeom>
          <a:effectLst/>
        </p:spPr>
        <p:txBody>
          <a:bodyPr vert="horz" lIns="91440" tIns="45720" rIns="91440" bIns="45720" rtlCol="0" anchor="t">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　</a:t>
            </a:r>
            <a:r>
              <a:rPr lang="ja-JP" altLang="en-US" sz="1800" dirty="0">
                <a:latin typeface="ＭＳ 明朝" panose="02020609040205080304" pitchFamily="17" charset="-128"/>
                <a:ea typeface="ＭＳ 明朝" panose="02020609040205080304" pitchFamily="17" charset="-128"/>
              </a:rPr>
              <a:t>我が国は少子高齢化という社会的背景を受け、大規模な社会インフラの新規構築より、現在あるものを長期間使用していく方向への舵取りが進んでいます。</a:t>
            </a:r>
            <a:endParaRPr lang="en-US" altLang="ja-JP" sz="1800" dirty="0">
              <a:latin typeface="ＭＳ 明朝" panose="02020609040205080304" pitchFamily="17" charset="-128"/>
              <a:ea typeface="ＭＳ 明朝" panose="02020609040205080304" pitchFamily="17" charset="-128"/>
            </a:endParaRPr>
          </a:p>
          <a:p>
            <a:pPr algn="l"/>
            <a:endParaRPr lang="en-US" altLang="ja-JP" sz="1800" dirty="0">
              <a:latin typeface="ＭＳ 明朝" panose="02020609040205080304" pitchFamily="17" charset="-128"/>
              <a:ea typeface="ＭＳ 明朝" panose="02020609040205080304" pitchFamily="17" charset="-128"/>
            </a:endParaRPr>
          </a:p>
          <a:p>
            <a:pPr algn="l"/>
            <a:r>
              <a:rPr lang="ja-JP" altLang="en-US" sz="1800" dirty="0">
                <a:latin typeface="ＭＳ 明朝" panose="02020609040205080304" pitchFamily="17" charset="-128"/>
                <a:ea typeface="ＭＳ 明朝" panose="02020609040205080304" pitchFamily="17" charset="-128"/>
              </a:rPr>
              <a:t>　高度経済成長期</a:t>
            </a:r>
            <a:r>
              <a:rPr lang="ja-JP" altLang="en-US" sz="1800" dirty="0" smtClean="0">
                <a:latin typeface="ＭＳ 明朝" panose="02020609040205080304" pitchFamily="17" charset="-128"/>
                <a:ea typeface="ＭＳ 明朝" panose="02020609040205080304" pitchFamily="17" charset="-128"/>
              </a:rPr>
              <a:t>に建設した</a:t>
            </a:r>
            <a:r>
              <a:rPr lang="ja-JP" altLang="en-US" sz="1800" dirty="0">
                <a:latin typeface="ＭＳ 明朝" panose="02020609040205080304" pitchFamily="17" charset="-128"/>
                <a:ea typeface="ＭＳ 明朝" panose="02020609040205080304" pitchFamily="17" charset="-128"/>
              </a:rPr>
              <a:t>社会インフラが徐々</a:t>
            </a:r>
            <a:r>
              <a:rPr lang="ja-JP" altLang="en-US" sz="1800" dirty="0" smtClean="0">
                <a:latin typeface="ＭＳ 明朝" panose="02020609040205080304" pitchFamily="17" charset="-128"/>
                <a:ea typeface="ＭＳ 明朝" panose="02020609040205080304" pitchFamily="17" charset="-128"/>
              </a:rPr>
              <a:t>に老朽化へ</a:t>
            </a:r>
            <a:r>
              <a:rPr lang="ja-JP" altLang="en-US" sz="1800" dirty="0">
                <a:latin typeface="ＭＳ 明朝" panose="02020609040205080304" pitchFamily="17" charset="-128"/>
                <a:ea typeface="ＭＳ 明朝" panose="02020609040205080304" pitchFamily="17" charset="-128"/>
              </a:rPr>
              <a:t>向かっています。併用年数の長い社会インフラは、予期しないときに損傷や破壊が起こる可能性が高くなり、国民の人命や財産に甚大な被害をもたらす恐れがあります。</a:t>
            </a:r>
            <a:endParaRPr lang="en-US" altLang="ja-JP" sz="1800" dirty="0">
              <a:latin typeface="ＭＳ 明朝" panose="02020609040205080304" pitchFamily="17" charset="-128"/>
              <a:ea typeface="ＭＳ 明朝" panose="02020609040205080304" pitchFamily="17" charset="-128"/>
            </a:endParaRPr>
          </a:p>
          <a:p>
            <a:pPr algn="l"/>
            <a:endParaRPr lang="en-US" altLang="ja-JP" sz="1800" dirty="0">
              <a:latin typeface="ＭＳ 明朝" panose="02020609040205080304" pitchFamily="17" charset="-128"/>
              <a:ea typeface="ＭＳ 明朝" panose="02020609040205080304" pitchFamily="17" charset="-128"/>
            </a:endParaRPr>
          </a:p>
          <a:p>
            <a:pPr algn="l"/>
            <a:r>
              <a:rPr lang="ja-JP" altLang="en-US" sz="1800" dirty="0">
                <a:latin typeface="ＭＳ 明朝" panose="02020609040205080304" pitchFamily="17" charset="-128"/>
                <a:ea typeface="ＭＳ 明朝" panose="02020609040205080304" pitchFamily="17" charset="-128"/>
              </a:rPr>
              <a:t>　これを防ぐためには、点検、健全度評価、劣化予測を行い、適切な補修・補強などの対策を実施していくことが必要です。</a:t>
            </a:r>
            <a:endParaRPr lang="en-US" altLang="ja-JP"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432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8032161"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kumimoji="1" lang="ja-JP" altLang="en-US" dirty="0" smtClean="0">
                <a:latin typeface="ＭＳ 明朝" panose="02020609040205080304" pitchFamily="17" charset="-128"/>
                <a:ea typeface="ＭＳ 明朝" panose="02020609040205080304" pitchFamily="17" charset="-128"/>
              </a:rPr>
              <a:t>「地中レーダ基礎講習会</a:t>
            </a:r>
            <a:r>
              <a:rPr lang="ja-JP" altLang="en-US" dirty="0" smtClean="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smtClean="0">
                <a:latin typeface="ＭＳ 明朝" panose="02020609040205080304" pitchFamily="17" charset="-128"/>
                <a:ea typeface="ＭＳ 明朝" panose="02020609040205080304" pitchFamily="17" charset="-128"/>
              </a:rPr>
              <a:t>使用装置　：　</a:t>
            </a:r>
            <a:r>
              <a:rPr lang="en-US" altLang="ja-JP" dirty="0" smtClean="0">
                <a:latin typeface="ＭＳ 明朝" panose="02020609040205080304" pitchFamily="17" charset="-128"/>
                <a:ea typeface="ＭＳ 明朝" panose="02020609040205080304" pitchFamily="17" charset="-128"/>
              </a:rPr>
              <a:t>GSSI</a:t>
            </a:r>
            <a:r>
              <a:rPr lang="ja-JP" altLang="en-US" dirty="0" smtClean="0">
                <a:latin typeface="ＭＳ 明朝" panose="02020609040205080304" pitchFamily="17" charset="-128"/>
                <a:ea typeface="ＭＳ 明朝" panose="02020609040205080304" pitchFamily="17" charset="-128"/>
              </a:rPr>
              <a:t>製　ユーティリティスキャンプロ</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　</a:t>
            </a:r>
            <a:r>
              <a:rPr lang="en-US" altLang="ja-JP" dirty="0" smtClean="0">
                <a:latin typeface="ＭＳ 明朝" panose="02020609040205080304" pitchFamily="17" charset="-128"/>
                <a:ea typeface="ＭＳ 明朝" panose="02020609040205080304" pitchFamily="17" charset="-128"/>
              </a:rPr>
              <a:t>Sir-4000</a:t>
            </a:r>
            <a:r>
              <a:rPr lang="ja-JP" altLang="en-US" dirty="0" smtClean="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smtClean="0">
                <a:latin typeface="ＭＳ 明朝" panose="02020609040205080304" pitchFamily="17" charset="-128"/>
                <a:ea typeface="ＭＳ 明朝" panose="02020609040205080304" pitchFamily="17" charset="-128"/>
              </a:rPr>
              <a:t>　開催回数　：　</a:t>
            </a:r>
            <a:r>
              <a:rPr lang="ja-JP" altLang="en-US" dirty="0" smtClean="0">
                <a:latin typeface="ＭＳ 明朝" panose="02020609040205080304" pitchFamily="17" charset="-128"/>
                <a:ea typeface="ＭＳ 明朝" panose="02020609040205080304" pitchFamily="17" charset="-128"/>
              </a:rPr>
              <a:t>累計２回</a:t>
            </a:r>
            <a:r>
              <a:rPr lang="ja-JP" altLang="en-US" dirty="0" smtClean="0">
                <a:latin typeface="ＭＳ 明朝" panose="02020609040205080304" pitchFamily="17" charset="-128"/>
                <a:ea typeface="ＭＳ 明朝" panose="02020609040205080304" pitchFamily="17" charset="-128"/>
              </a:rPr>
              <a:t>開催</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solidFill>
                  <a:srgbClr val="FF0000"/>
                </a:solidFill>
                <a:latin typeface="ＭＳ 明朝" panose="02020609040205080304" pitchFamily="17" charset="-128"/>
                <a:ea typeface="ＭＳ 明朝" panose="02020609040205080304" pitchFamily="17" charset="-128"/>
              </a:rPr>
              <a:t>　</a:t>
            </a:r>
            <a:r>
              <a:rPr kumimoji="1" lang="ja-JP" altLang="en-US" dirty="0" smtClean="0">
                <a:latin typeface="ＭＳ 明朝" panose="02020609040205080304" pitchFamily="17" charset="-128"/>
                <a:ea typeface="ＭＳ 明朝" panose="02020609040205080304" pitchFamily="17" charset="-128"/>
              </a:rPr>
              <a:t>受講者数</a:t>
            </a:r>
            <a:r>
              <a:rPr kumimoji="1" lang="ja-JP" altLang="en-US" dirty="0">
                <a:latin typeface="ＭＳ 明朝" panose="02020609040205080304" pitchFamily="17" charset="-128"/>
                <a:ea typeface="ＭＳ 明朝" panose="02020609040205080304" pitchFamily="17" charset="-128"/>
              </a:rPr>
              <a:t>　</a:t>
            </a:r>
            <a:r>
              <a:rPr kumimoji="1" lang="ja-JP" altLang="en-US" dirty="0" smtClean="0">
                <a:latin typeface="ＭＳ 明朝" panose="02020609040205080304" pitchFamily="17" charset="-128"/>
                <a:ea typeface="ＭＳ 明朝" panose="02020609040205080304" pitchFamily="17" charset="-128"/>
              </a:rPr>
              <a:t>：　５３</a:t>
            </a:r>
            <a:r>
              <a:rPr lang="ja-JP" altLang="en-US" dirty="0" smtClean="0">
                <a:latin typeface="ＭＳ 明朝" panose="02020609040205080304" pitchFamily="17" charset="-128"/>
                <a:ea typeface="ＭＳ 明朝" panose="02020609040205080304" pitchFamily="17" charset="-128"/>
              </a:rPr>
              <a:t>名</a:t>
            </a: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zh-TW" altLang="en-US" dirty="0" smtClean="0">
                <a:latin typeface="ＭＳ 明朝" panose="02020609040205080304" pitchFamily="17" charset="-128"/>
                <a:ea typeface="ＭＳ 明朝" panose="02020609040205080304" pitchFamily="17" charset="-128"/>
              </a:rPr>
              <a:t>（平成</a:t>
            </a:r>
            <a:r>
              <a:rPr lang="en-US" altLang="ja-JP" dirty="0" smtClean="0">
                <a:latin typeface="ＭＳ 明朝" panose="02020609040205080304" pitchFamily="17" charset="-128"/>
                <a:ea typeface="ＭＳ 明朝" panose="02020609040205080304" pitchFamily="17" charset="-128"/>
              </a:rPr>
              <a:t>30</a:t>
            </a:r>
            <a:r>
              <a:rPr lang="ja-JP" altLang="en-US" dirty="0" smtClean="0">
                <a:latin typeface="ＭＳ 明朝" panose="02020609040205080304" pitchFamily="17" charset="-128"/>
                <a:ea typeface="ＭＳ 明朝" panose="02020609040205080304" pitchFamily="17" charset="-128"/>
              </a:rPr>
              <a:t>年</a:t>
            </a:r>
            <a:r>
              <a:rPr lang="en-US" altLang="ja-JP" dirty="0" smtClean="0">
                <a:latin typeface="ＭＳ 明朝" panose="02020609040205080304" pitchFamily="17" charset="-128"/>
                <a:ea typeface="ＭＳ 明朝" panose="02020609040205080304" pitchFamily="17" charset="-128"/>
              </a:rPr>
              <a:t>9</a:t>
            </a:r>
            <a:r>
              <a:rPr lang="ja-JP" altLang="en-US" dirty="0" smtClean="0">
                <a:latin typeface="ＭＳ 明朝" panose="02020609040205080304" pitchFamily="17" charset="-128"/>
                <a:ea typeface="ＭＳ 明朝" panose="02020609040205080304" pitchFamily="17" charset="-128"/>
              </a:rPr>
              <a:t>月</a:t>
            </a:r>
            <a:r>
              <a:rPr lang="en-US" altLang="ja-JP" dirty="0" smtClean="0">
                <a:latin typeface="ＭＳ 明朝" panose="02020609040205080304" pitchFamily="17" charset="-128"/>
                <a:ea typeface="ＭＳ 明朝" panose="02020609040205080304" pitchFamily="17" charset="-128"/>
              </a:rPr>
              <a:t>14</a:t>
            </a:r>
            <a:r>
              <a:rPr lang="ja-JP" altLang="en-US" dirty="0" smtClean="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smtClean="0">
              <a:latin typeface="ＭＳ 明朝" panose="02020609040205080304" pitchFamily="17" charset="-128"/>
              <a:ea typeface="ＭＳ 明朝" panose="02020609040205080304" pitchFamily="17" charset="-128"/>
            </a:endParaRPr>
          </a:p>
          <a:p>
            <a:pPr marL="0" indent="0">
              <a:buNone/>
            </a:pPr>
            <a:r>
              <a:rPr kumimoji="1" lang="ja-JP" altLang="en-US" sz="2000" dirty="0" smtClean="0">
                <a:latin typeface="ＭＳ 明朝" panose="02020609040205080304" pitchFamily="17" charset="-128"/>
                <a:ea typeface="ＭＳ 明朝" panose="02020609040205080304" pitchFamily="17" charset="-128"/>
              </a:rPr>
              <a:t>　　</a:t>
            </a:r>
            <a:r>
              <a:rPr kumimoji="1" lang="en-US" altLang="ja-JP" sz="2000" dirty="0" smtClean="0">
                <a:latin typeface="ＭＳ 明朝" panose="02020609040205080304" pitchFamily="17" charset="-128"/>
                <a:ea typeface="ＭＳ 明朝" panose="02020609040205080304" pitchFamily="17" charset="-128"/>
              </a:rPr>
              <a:t>※</a:t>
            </a:r>
            <a:r>
              <a:rPr lang="ja-JP" altLang="en-US" sz="2000" dirty="0" smtClean="0">
                <a:latin typeface="ＭＳ 明朝" panose="02020609040205080304" pitchFamily="17" charset="-128"/>
                <a:ea typeface="ＭＳ 明朝" panose="02020609040205080304" pitchFamily="17" charset="-128"/>
              </a:rPr>
              <a:t>地中レーダ技術の</a:t>
            </a:r>
            <a:r>
              <a:rPr kumimoji="1" lang="ja-JP" altLang="en-US" sz="2000" dirty="0" smtClean="0">
                <a:latin typeface="ＭＳ 明朝" panose="02020609040205080304" pitchFamily="17" charset="-128"/>
                <a:ea typeface="ＭＳ 明朝" panose="02020609040205080304" pitchFamily="17" charset="-128"/>
              </a:rPr>
              <a:t>認定制度に向け資格水準等を検討しており</a:t>
            </a:r>
            <a:endParaRPr kumimoji="1" lang="en-US" altLang="ja-JP" sz="2000" dirty="0" smtClean="0">
              <a:latin typeface="ＭＳ 明朝" panose="02020609040205080304" pitchFamily="17" charset="-128"/>
              <a:ea typeface="ＭＳ 明朝" panose="02020609040205080304" pitchFamily="17" charset="-128"/>
            </a:endParaRPr>
          </a:p>
          <a:p>
            <a:pPr marL="0" indent="0">
              <a:buNone/>
            </a:pPr>
            <a:r>
              <a:rPr lang="ja-JP" altLang="en-US" sz="2000" dirty="0">
                <a:latin typeface="ＭＳ 明朝" panose="02020609040205080304" pitchFamily="17" charset="-128"/>
                <a:ea typeface="ＭＳ 明朝" panose="02020609040205080304" pitchFamily="17" charset="-128"/>
              </a:rPr>
              <a:t>　</a:t>
            </a:r>
            <a:r>
              <a:rPr lang="ja-JP" altLang="en-US" sz="2000" dirty="0" smtClean="0">
                <a:latin typeface="ＭＳ 明朝" panose="02020609040205080304" pitchFamily="17" charset="-128"/>
                <a:ea typeface="ＭＳ 明朝" panose="02020609040205080304" pitchFamily="17" charset="-128"/>
              </a:rPr>
              <a:t>　　</a:t>
            </a:r>
            <a:r>
              <a:rPr kumimoji="1" lang="ja-JP" altLang="en-US" sz="2000" dirty="0" smtClean="0">
                <a:latin typeface="ＭＳ 明朝" panose="02020609040205080304" pitchFamily="17" charset="-128"/>
                <a:ea typeface="ＭＳ 明朝" panose="02020609040205080304" pitchFamily="17" charset="-128"/>
              </a:rPr>
              <a:t>本講習では講習会参加証を発行している</a:t>
            </a:r>
            <a:endParaRPr lang="en-US" altLang="ja-JP" sz="2000"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159" t="7745" r="10159" b="7745"/>
          <a:stretch/>
        </p:blipFill>
        <p:spPr>
          <a:xfrm>
            <a:off x="9684164" y="3091370"/>
            <a:ext cx="2097157" cy="3145736"/>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213581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3041073"/>
          </a:xfrm>
        </p:spPr>
        <p:txBody>
          <a:bodyPr anchor="t">
            <a:normAutofit/>
          </a:bodyPr>
          <a:lstStyle/>
          <a:p>
            <a:r>
              <a:rPr lang="ja-JP" altLang="en-US" dirty="0">
                <a:latin typeface="ＭＳ 明朝" panose="02020609040205080304" pitchFamily="17" charset="-128"/>
                <a:ea typeface="ＭＳ 明朝" panose="02020609040205080304" pitchFamily="17" charset="-128"/>
              </a:rPr>
              <a:t>概要</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ワーキンググループ</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新しい技術の検証、普及等の事業化に向けた活動を目的とし設立</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構成</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活動テーマに応じたメンバーにより構成する</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又、メーカーへの協力依頼も行う</a:t>
            </a:r>
            <a:endParaRPr kumimoji="1" lang="ja-JP" altLang="en-US"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214" y="4605666"/>
            <a:ext cx="1965566" cy="1682151"/>
          </a:xfrm>
          <a:prstGeom prst="rect">
            <a:avLst/>
          </a:prstGeom>
          <a:ln>
            <a:solidFill>
              <a:schemeClr val="tx1"/>
            </a:solidFill>
          </a:ln>
          <a:effectLst>
            <a:outerShdw blurRad="50800" dist="127000" dir="2700000" algn="ctr" rotWithShape="0">
              <a:srgbClr val="000000">
                <a:alpha val="25000"/>
              </a:srgb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145"/>
          <a:stretch/>
        </p:blipFill>
        <p:spPr>
          <a:xfrm>
            <a:off x="5171234" y="4605667"/>
            <a:ext cx="1966823" cy="1685055"/>
          </a:xfrm>
          <a:prstGeom prst="rect">
            <a:avLst/>
          </a:prstGeom>
          <a:ln>
            <a:solidFill>
              <a:schemeClr val="tx1"/>
            </a:solidFill>
          </a:ln>
          <a:effectLst>
            <a:outerShdw blurRad="50800" dist="127000" dir="2700000" algn="ctr" rotWithShape="0">
              <a:srgbClr val="000000">
                <a:alpha val="25000"/>
              </a:srgbClr>
            </a:outerShdw>
          </a:effectLst>
        </p:spPr>
      </p:pic>
      <p:pic>
        <p:nvPicPr>
          <p:cNvPr id="6" name="図 1"/>
          <p:cNvPicPr>
            <a:picLocks noChangeAspect="1"/>
          </p:cNvPicPr>
          <p:nvPr/>
        </p:nvPicPr>
        <p:blipFill rotWithShape="1">
          <a:blip r:embed="rId4">
            <a:extLst>
              <a:ext uri="{28A0092B-C50C-407E-A947-70E740481C1C}">
                <a14:useLocalDpi xmlns:a14="http://schemas.microsoft.com/office/drawing/2010/main" val="0"/>
              </a:ext>
            </a:extLst>
          </a:blip>
          <a:srcRect l="62324" t="17443" r="589" b="8686"/>
          <a:stretch/>
        </p:blipFill>
        <p:spPr bwMode="auto">
          <a:xfrm>
            <a:off x="7435224" y="4605667"/>
            <a:ext cx="1966823" cy="1685055"/>
          </a:xfrm>
          <a:prstGeom prst="rect">
            <a:avLst/>
          </a:prstGeom>
          <a:noFill/>
          <a:ln w="9525">
            <a:solidFill>
              <a:srgbClr val="000000"/>
            </a:solidFill>
            <a:miter lim="800000"/>
            <a:headEnd/>
            <a:tailEnd/>
          </a:ln>
          <a:effectLst>
            <a:outerShdw blurRad="50800" dist="127000" dir="27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t="13510" r="9119"/>
          <a:stretch/>
        </p:blipFill>
        <p:spPr>
          <a:xfrm>
            <a:off x="2907244" y="4605666"/>
            <a:ext cx="1966823" cy="1682152"/>
          </a:xfrm>
          <a:prstGeom prst="rect">
            <a:avLst/>
          </a:prstGeom>
          <a:ln>
            <a:solidFill>
              <a:schemeClr val="tx1"/>
            </a:solidFill>
          </a:ln>
          <a:effectLst>
            <a:outerShdw blurRad="50800" dist="127000" dir="2700000" algn="ctr" rotWithShape="0">
              <a:srgbClr val="000000">
                <a:alpha val="25000"/>
              </a:srgbClr>
            </a:outerShdw>
          </a:effectLst>
        </p:spPr>
      </p:pic>
    </p:spTree>
    <p:extLst>
      <p:ext uri="{BB962C8B-B14F-4D97-AF65-F5344CB8AC3E}">
        <p14:creationId xmlns:p14="http://schemas.microsoft.com/office/powerpoint/2010/main" val="38243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47333" y="3321243"/>
            <a:ext cx="4730537" cy="3303753"/>
          </a:xfrm>
          <a:prstGeom prst="roundRect">
            <a:avLst>
              <a:gd name="adj" fmla="val 11252"/>
            </a:avLst>
          </a:prstGeom>
          <a:solidFill>
            <a:schemeClr val="bg1">
              <a:lumMod val="95000"/>
            </a:schemeClr>
          </a:solidFill>
          <a:ln w="38100">
            <a:solidFill>
              <a:schemeClr val="tx2">
                <a:lumMod val="75000"/>
                <a:lumOff val="25000"/>
              </a:schemeClr>
            </a:solid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775706" y="207190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03706" y="130862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2296933" y="5052078"/>
            <a:ext cx="3226399" cy="1040609"/>
          </a:xfrm>
          <a:prstGeom prst="wedgeRectCallout">
            <a:avLst>
              <a:gd name="adj1" fmla="val -20799"/>
              <a:gd name="adj2" fmla="val -77244"/>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296933" y="3578658"/>
            <a:ext cx="3264640" cy="1043796"/>
          </a:xfrm>
          <a:prstGeom prst="roundRect">
            <a:avLst/>
          </a:prstGeom>
          <a:solidFill>
            <a:schemeClr val="bg1">
              <a:lumMod val="95000"/>
            </a:schemeClr>
          </a:solidFill>
          <a:ln w="38100">
            <a:solidFill>
              <a:schemeClr val="tx2">
                <a:lumMod val="75000"/>
                <a:lumOff val="25000"/>
              </a:schemeClr>
            </a:solidFill>
          </a:ln>
          <a:effectLst>
            <a:outerShdw blurRad="127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2602218" y="5156883"/>
            <a:ext cx="2654069"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事業化に向け検討</a:t>
            </a:r>
            <a:endParaRPr kumimoji="1" lang="en-US" altLang="ja-JP" sz="24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技術の検証、</a:t>
            </a:r>
            <a:r>
              <a:rPr lang="ja-JP" altLang="en-US" sz="2400" dirty="0">
                <a:latin typeface="ＭＳ 明朝" panose="02020609040205080304" pitchFamily="17" charset="-128"/>
                <a:ea typeface="ＭＳ 明朝" panose="02020609040205080304" pitchFamily="17" charset="-128"/>
              </a:rPr>
              <a:t>研究</a:t>
            </a:r>
            <a:endParaRPr kumimoji="1" lang="ja-JP" altLang="en-US" sz="2400"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7114587" y="3417198"/>
            <a:ext cx="4772613" cy="10719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2500" b="1" dirty="0">
                <a:latin typeface="ＭＳ 明朝" panose="02020609040205080304" pitchFamily="17" charset="-128"/>
                <a:ea typeface="ＭＳ 明朝" panose="02020609040205080304" pitchFamily="17" charset="-128"/>
              </a:rPr>
              <a:t>課題に適した技術のサポート</a:t>
            </a:r>
            <a:endParaRPr lang="en-US" altLang="ja-JP" sz="2500" b="1" dirty="0">
              <a:latin typeface="ＭＳ 明朝" panose="02020609040205080304" pitchFamily="17" charset="-128"/>
              <a:ea typeface="ＭＳ 明朝" panose="02020609040205080304" pitchFamily="17" charset="-128"/>
            </a:endParaRPr>
          </a:p>
          <a:p>
            <a:pPr marL="0" indent="0">
              <a:buNone/>
            </a:pPr>
            <a:r>
              <a:rPr lang="ja-JP" altLang="en-US" sz="2500" b="1" dirty="0">
                <a:latin typeface="ＭＳ 明朝" panose="02020609040205080304" pitchFamily="17" charset="-128"/>
                <a:ea typeface="ＭＳ 明朝" panose="02020609040205080304" pitchFamily="17" charset="-128"/>
              </a:rPr>
              <a:t>協会事業としての重要性の検討</a:t>
            </a:r>
            <a:endParaRPr lang="en-US" altLang="ja-JP" sz="2500" b="1"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711975" y="1553084"/>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現場での課題</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8088837" y="2314070"/>
            <a:ext cx="2421738"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既存技術の応用</a:t>
            </a:r>
          </a:p>
        </p:txBody>
      </p:sp>
      <p:sp>
        <p:nvSpPr>
          <p:cNvPr id="14" name="円/楕円 13"/>
          <p:cNvSpPr/>
          <p:nvPr/>
        </p:nvSpPr>
        <p:spPr>
          <a:xfrm>
            <a:off x="6251706" y="1302327"/>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59975" y="1542980"/>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今後の需要</a:t>
            </a:r>
            <a:endParaRPr kumimoji="1"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2296933" y="3854333"/>
            <a:ext cx="3264640" cy="492443"/>
          </a:xfrm>
          <a:prstGeom prst="rect">
            <a:avLst/>
          </a:prstGeom>
          <a:noFill/>
        </p:spPr>
        <p:txBody>
          <a:bodyPr wrap="square" rtlCol="0">
            <a:spAutoFit/>
          </a:bodyPr>
          <a:lstStyle/>
          <a:p>
            <a:pPr algn="ctr"/>
            <a:r>
              <a:rPr kumimoji="1" lang="ja-JP" altLang="en-US" sz="2600" b="1" dirty="0">
                <a:latin typeface="ＭＳ 明朝" panose="02020609040205080304" pitchFamily="17" charset="-128"/>
                <a:ea typeface="ＭＳ 明朝" panose="02020609040205080304" pitchFamily="17" charset="-128"/>
              </a:rPr>
              <a:t>ワーキンググループ</a:t>
            </a:r>
          </a:p>
        </p:txBody>
      </p:sp>
      <p:sp>
        <p:nvSpPr>
          <p:cNvPr id="23" name="ストライプ矢印 22"/>
          <p:cNvSpPr/>
          <p:nvPr/>
        </p:nvSpPr>
        <p:spPr>
          <a:xfrm>
            <a:off x="5836464" y="370225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727706" y="2075343"/>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40837" y="2319802"/>
            <a:ext cx="2421738" cy="461665"/>
          </a:xfrm>
          <a:prstGeom prst="rect">
            <a:avLst/>
          </a:prstGeom>
          <a:noFill/>
        </p:spPr>
        <p:txBody>
          <a:bodyPr wrap="square" rtlCol="0">
            <a:spAutoFit/>
          </a:bodyPr>
          <a:lstStyle/>
          <a:p>
            <a:pPr algn="ctr"/>
            <a:r>
              <a:rPr lang="ja-JP" altLang="en-US" sz="2400" b="1" dirty="0">
                <a:latin typeface="ＭＳ 明朝" panose="02020609040205080304" pitchFamily="17" charset="-128"/>
                <a:ea typeface="ＭＳ 明朝" panose="02020609040205080304" pitchFamily="17" charset="-128"/>
              </a:rPr>
              <a:t>新技術の活用</a:t>
            </a:r>
            <a:endParaRPr lang="en-US" altLang="ja-JP" sz="2400" b="1" dirty="0">
              <a:latin typeface="ＭＳ 明朝" panose="02020609040205080304" pitchFamily="17" charset="-128"/>
              <a:ea typeface="ＭＳ 明朝" panose="02020609040205080304" pitchFamily="17" charset="-128"/>
            </a:endParaRPr>
          </a:p>
        </p:txBody>
      </p:sp>
      <p:sp>
        <p:nvSpPr>
          <p:cNvPr id="31" name="ストライプ矢印 30"/>
          <p:cNvSpPr/>
          <p:nvPr/>
        </p:nvSpPr>
        <p:spPr>
          <a:xfrm rot="8100000">
            <a:off x="3590294" y="258084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7047333" y="4631635"/>
            <a:ext cx="4730537" cy="213588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協会認定装置の必要性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講習会（認定制度）の必要性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研修会、勉強会の必要性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マニュアルによる技術の向上</a:t>
            </a:r>
            <a:endParaRPr lang="en-US" altLang="ja-JP" dirty="0">
              <a:latin typeface="ＭＳ 明朝" panose="02020609040205080304" pitchFamily="17" charset="-128"/>
              <a:ea typeface="ＭＳ 明朝" panose="02020609040205080304" pitchFamily="17" charset="-128"/>
            </a:endParaRPr>
          </a:p>
        </p:txBody>
      </p:sp>
      <p:cxnSp>
        <p:nvCxnSpPr>
          <p:cNvPr id="36" name="直線コネクタ 35"/>
          <p:cNvCxnSpPr/>
          <p:nvPr/>
        </p:nvCxnSpPr>
        <p:spPr>
          <a:xfrm>
            <a:off x="7047333" y="4622454"/>
            <a:ext cx="4730537" cy="0"/>
          </a:xfrm>
          <a:prstGeom prst="line">
            <a:avLst/>
          </a:prstGeom>
          <a:ln w="31750" cmpd="sng">
            <a:solidFill>
              <a:schemeClr val="tx2">
                <a:lumMod val="75000"/>
                <a:lumOff val="25000"/>
              </a:schemeClr>
            </a:solidFill>
          </a:ln>
          <a:effectLst>
            <a:outerShdw blurRad="1397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59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a:t>
            </a:r>
            <a:r>
              <a:rPr kumimoji="1" lang="ja-JP" altLang="en-US" b="1" dirty="0" smtClean="0">
                <a:latin typeface="ＭＳ 明朝" panose="02020609040205080304" pitchFamily="17" charset="-128"/>
                <a:ea typeface="ＭＳ 明朝" panose="02020609040205080304" pitchFamily="17" charset="-128"/>
              </a:rPr>
              <a:t>テーマ</a:t>
            </a:r>
            <a:endParaRPr kumimoji="1" lang="en-US" altLang="ja-JP" b="1" dirty="0" smtClean="0">
              <a:latin typeface="ＭＳ 明朝" panose="02020609040205080304" pitchFamily="17" charset="-128"/>
              <a:ea typeface="ＭＳ 明朝" panose="02020609040205080304" pitchFamily="17" charset="-128"/>
            </a:endParaRPr>
          </a:p>
          <a:p>
            <a:pPr marL="0" indent="0">
              <a:buNone/>
            </a:pPr>
            <a:endParaRPr kumimoji="1" lang="en-US" altLang="ja-JP" b="1" dirty="0" smtClean="0">
              <a:latin typeface="ＭＳ 明朝" panose="02020609040205080304" pitchFamily="17" charset="-128"/>
              <a:ea typeface="ＭＳ 明朝" panose="02020609040205080304" pitchFamily="17" charset="-128"/>
            </a:endParaRPr>
          </a:p>
          <a:p>
            <a:pPr marL="0" indent="0">
              <a:buNone/>
            </a:pPr>
            <a:r>
              <a:rPr lang="ja-JP" altLang="en-US" b="1" dirty="0" smtClean="0">
                <a:latin typeface="ＭＳ 明朝" panose="02020609040205080304" pitchFamily="17" charset="-128"/>
                <a:ea typeface="ＭＳ 明朝" panose="02020609040205080304" pitchFamily="17" charset="-128"/>
              </a:rPr>
              <a:t>　１．「超音波</a:t>
            </a:r>
            <a:r>
              <a:rPr lang="ja-JP" altLang="en-US" b="1" dirty="0">
                <a:latin typeface="ＭＳ 明朝" panose="02020609040205080304" pitchFamily="17" charset="-128"/>
                <a:ea typeface="ＭＳ 明朝" panose="02020609040205080304" pitchFamily="17" charset="-128"/>
              </a:rPr>
              <a:t>根入れ長測定</a:t>
            </a:r>
            <a:r>
              <a:rPr lang="ja-JP" altLang="en-US" b="1" dirty="0" smtClean="0">
                <a:latin typeface="ＭＳ 明朝" panose="02020609040205080304" pitchFamily="17" charset="-128"/>
                <a:ea typeface="ＭＳ 明朝" panose="02020609040205080304" pitchFamily="17" charset="-128"/>
              </a:rPr>
              <a:t>技術者」教育制度</a:t>
            </a:r>
            <a:endParaRPr lang="en-US" altLang="ja-JP" b="1" dirty="0" smtClean="0">
              <a:latin typeface="ＭＳ 明朝" panose="02020609040205080304" pitchFamily="17" charset="-128"/>
              <a:ea typeface="ＭＳ 明朝" panose="02020609040205080304" pitchFamily="17" charset="-128"/>
            </a:endParaRPr>
          </a:p>
          <a:p>
            <a:pPr marL="0" indent="0">
              <a:buNone/>
            </a:pPr>
            <a:r>
              <a:rPr lang="ja-JP" altLang="en-US" dirty="0" smtClean="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１</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上位資格の創設</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２</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有資格者向けハンドブックの発行</a:t>
            </a:r>
            <a:endParaRPr lang="en-US" altLang="ja-JP" sz="800" dirty="0" smtClean="0">
              <a:latin typeface="ＭＳ 明朝" panose="02020609040205080304" pitchFamily="17" charset="-128"/>
              <a:ea typeface="ＭＳ 明朝" panose="02020609040205080304" pitchFamily="17" charset="-128"/>
            </a:endParaRPr>
          </a:p>
          <a:p>
            <a:pPr marL="0" indent="0">
              <a:buNone/>
            </a:pPr>
            <a:endParaRPr lang="en-US" altLang="ja-JP" sz="800" b="1" dirty="0" smtClean="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a:t>
            </a:r>
            <a:r>
              <a:rPr kumimoji="1" lang="ja-JP" altLang="en-US" b="1" dirty="0" smtClean="0">
                <a:latin typeface="ＭＳ 明朝" panose="02020609040205080304" pitchFamily="17" charset="-128"/>
                <a:ea typeface="ＭＳ 明朝" panose="02020609040205080304" pitchFamily="17" charset="-128"/>
              </a:rPr>
              <a:t>２．「附属物スクリーニング調査技術者」</a:t>
            </a:r>
            <a:endParaRPr kumimoji="1" lang="en-US" altLang="ja-JP" b="1" dirty="0" smtClean="0">
              <a:latin typeface="ＭＳ 明朝" panose="02020609040205080304" pitchFamily="17" charset="-128"/>
              <a:ea typeface="ＭＳ 明朝" panose="02020609040205080304" pitchFamily="17" charset="-128"/>
            </a:endParaRPr>
          </a:p>
          <a:p>
            <a:pPr marL="0" indent="0">
              <a:buNone/>
            </a:pP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現在</a:t>
            </a:r>
            <a:r>
              <a:rPr lang="ja-JP" altLang="en-US" dirty="0">
                <a:latin typeface="ＭＳ 明朝" panose="02020609040205080304" pitchFamily="17" charset="-128"/>
                <a:ea typeface="ＭＳ 明朝" panose="02020609040205080304" pitchFamily="17" charset="-128"/>
              </a:rPr>
              <a:t>、標識・照明柱などの腐食</a:t>
            </a:r>
            <a:r>
              <a:rPr lang="ja-JP" altLang="en-US" dirty="0" smtClean="0">
                <a:latin typeface="ＭＳ 明朝" panose="02020609040205080304" pitchFamily="17" charset="-128"/>
                <a:ea typeface="ＭＳ 明朝" panose="02020609040205080304" pitchFamily="17" charset="-128"/>
              </a:rPr>
              <a:t>劣化に関して国交省「小規模附属物</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点検要領</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Ｈ</a:t>
            </a:r>
            <a:r>
              <a:rPr lang="en-US" altLang="ja-JP" dirty="0" smtClean="0">
                <a:latin typeface="ＭＳ 明朝" panose="02020609040205080304" pitchFamily="17" charset="-128"/>
                <a:ea typeface="ＭＳ 明朝" panose="02020609040205080304" pitchFamily="17" charset="-128"/>
              </a:rPr>
              <a:t>29.3)</a:t>
            </a:r>
            <a:r>
              <a:rPr lang="ja-JP" altLang="en-US" dirty="0" smtClean="0">
                <a:latin typeface="ＭＳ 明朝" panose="02020609040205080304" pitchFamily="17" charset="-128"/>
                <a:ea typeface="ＭＳ 明朝" panose="02020609040205080304" pitchFamily="17" charset="-128"/>
              </a:rPr>
              <a:t>」にて非破壊試験を活用する方向性</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→効率的なデータベース化に向け検討中</a:t>
            </a:r>
            <a:endParaRPr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9744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a:t>
            </a:r>
            <a:r>
              <a:rPr kumimoji="1" lang="ja-JP" altLang="en-US" b="1" dirty="0" smtClean="0">
                <a:latin typeface="ＭＳ 明朝" panose="02020609040205080304" pitchFamily="17" charset="-128"/>
                <a:ea typeface="ＭＳ 明朝" panose="02020609040205080304" pitchFamily="17" charset="-128"/>
              </a:rPr>
              <a:t>テーマ</a:t>
            </a:r>
            <a:endParaRPr kumimoji="1" lang="en-US" altLang="ja-JP" b="1" dirty="0" smtClean="0">
              <a:latin typeface="ＭＳ 明朝" panose="02020609040205080304" pitchFamily="17" charset="-128"/>
              <a:ea typeface="ＭＳ 明朝" panose="02020609040205080304" pitchFamily="17" charset="-128"/>
            </a:endParaRPr>
          </a:p>
          <a:p>
            <a:pPr marL="0" indent="0">
              <a:buNone/>
            </a:pPr>
            <a:endParaRPr lang="en-US" altLang="ja-JP" b="1" dirty="0" smtClean="0">
              <a:latin typeface="ＭＳ 明朝" panose="02020609040205080304" pitchFamily="17" charset="-128"/>
              <a:ea typeface="ＭＳ 明朝" panose="02020609040205080304" pitchFamily="17" charset="-128"/>
            </a:endParaRPr>
          </a:p>
          <a:p>
            <a:pPr marL="0" indent="0">
              <a:buNone/>
            </a:pPr>
            <a:r>
              <a:rPr lang="ja-JP" altLang="en-US" b="1" dirty="0" smtClean="0">
                <a:latin typeface="ＭＳ 明朝" panose="02020609040205080304" pitchFamily="17" charset="-128"/>
                <a:ea typeface="ＭＳ 明朝" panose="02020609040205080304" pitchFamily="17" charset="-128"/>
              </a:rPr>
              <a:t>　３</a:t>
            </a:r>
            <a:r>
              <a:rPr kumimoji="1" lang="ja-JP" altLang="en-US" b="1" dirty="0" smtClean="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地中</a:t>
            </a:r>
            <a:r>
              <a:rPr lang="ja-JP" altLang="en-US" b="1" dirty="0" smtClean="0">
                <a:latin typeface="ＭＳ 明朝" panose="02020609040205080304" pitchFamily="17" charset="-128"/>
                <a:ea typeface="ＭＳ 明朝" panose="02020609040205080304" pitchFamily="17" charset="-128"/>
              </a:rPr>
              <a:t>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（空洞・埋設物探査やトンネル、河川護岸ブロック背面空洞探査）</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→資格制度</a:t>
            </a:r>
            <a:r>
              <a:rPr lang="ja-JP" altLang="en-US" dirty="0">
                <a:latin typeface="ＭＳ 明朝" panose="02020609040205080304" pitchFamily="17" charset="-128"/>
                <a:ea typeface="ＭＳ 明朝" panose="02020609040205080304" pitchFamily="17" charset="-128"/>
              </a:rPr>
              <a:t>を</a:t>
            </a:r>
            <a:r>
              <a:rPr lang="ja-JP" altLang="en-US" dirty="0" smtClean="0">
                <a:latin typeface="ＭＳ 明朝" panose="02020609040205080304" pitchFamily="17" charset="-128"/>
                <a:ea typeface="ＭＳ 明朝" panose="02020609040205080304" pitchFamily="17" charset="-128"/>
              </a:rPr>
              <a:t>検討中。現在は初歩向けの基礎講習会を開催</a:t>
            </a:r>
            <a:endParaRPr lang="en-US" altLang="ja-JP" dirty="0">
              <a:latin typeface="ＭＳ 明朝" panose="02020609040205080304" pitchFamily="17" charset="-128"/>
              <a:ea typeface="ＭＳ 明朝" panose="02020609040205080304" pitchFamily="17" charset="-128"/>
            </a:endParaRPr>
          </a:p>
          <a:p>
            <a:pPr marL="0" indent="0">
              <a:buNone/>
            </a:pP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４</a:t>
            </a:r>
            <a:r>
              <a:rPr lang="ja-JP" altLang="en-US" b="1" dirty="0" smtClean="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長尺ものの長さ</a:t>
            </a:r>
            <a:r>
              <a:rPr lang="ja-JP" altLang="en-US" dirty="0">
                <a:latin typeface="ＭＳ 明朝" panose="02020609040205080304" pitchFamily="17" charset="-128"/>
                <a:ea typeface="ＭＳ 明朝" panose="02020609040205080304" pitchFamily="17" charset="-128"/>
              </a:rPr>
              <a:t>（測定</a:t>
            </a:r>
            <a:r>
              <a:rPr lang="zh-TW" altLang="en-US" dirty="0">
                <a:latin typeface="ＭＳ 明朝" panose="02020609040205080304" pitchFamily="17" charset="-128"/>
                <a:ea typeface="ＭＳ 明朝" panose="02020609040205080304" pitchFamily="17" charset="-128"/>
              </a:rPr>
              <a:t>鋼矢板、</a:t>
            </a:r>
            <a:r>
              <a:rPr lang="en-US" altLang="zh-TW" dirty="0">
                <a:latin typeface="ＭＳ 明朝" panose="02020609040205080304" pitchFamily="17" charset="-128"/>
                <a:ea typeface="ＭＳ 明朝" panose="02020609040205080304" pitchFamily="17" charset="-128"/>
              </a:rPr>
              <a:t>H</a:t>
            </a:r>
            <a:r>
              <a:rPr lang="zh-TW" altLang="en-US" dirty="0">
                <a:latin typeface="ＭＳ 明朝" panose="02020609040205080304" pitchFamily="17" charset="-128"/>
                <a:ea typeface="ＭＳ 明朝" panose="02020609040205080304" pitchFamily="17" charset="-128"/>
              </a:rPr>
              <a:t>鋼材埋設長測定</a:t>
            </a:r>
            <a:r>
              <a:rPr lang="ja-JP" altLang="en-US" dirty="0" smtClean="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9219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91" y="1870517"/>
            <a:ext cx="5680276" cy="3390451"/>
          </a:xfrm>
          <a:prstGeom prst="rect">
            <a:avLst/>
          </a:prstGeom>
          <a:ln>
            <a:solidFill>
              <a:schemeClr val="tx1"/>
            </a:solidFill>
          </a:ln>
          <a:effectLst>
            <a:outerShdw blurRad="50800" dist="127000" dir="2700000" algn="tl" rotWithShape="0">
              <a:prstClr val="black">
                <a:alpha val="25000"/>
              </a:prstClr>
            </a:outerShdw>
          </a:effectLst>
        </p:spPr>
      </p:pic>
      <p:sp>
        <p:nvSpPr>
          <p:cNvPr id="8" name="Title 1"/>
          <p:cNvSpPr txBox="1">
            <a:spLocks/>
          </p:cNvSpPr>
          <p:nvPr/>
        </p:nvSpPr>
        <p:spPr>
          <a:xfrm>
            <a:off x="4543214" y="4836602"/>
            <a:ext cx="2709554" cy="332399"/>
          </a:xfrm>
          <a:prstGeom prst="rect">
            <a:avLst/>
          </a:prstGeom>
          <a:effectLst/>
        </p:spPr>
        <p:txBody>
          <a:bodyPr vert="horz" wrap="square" lIns="0" tIns="0" rIns="0" bIns="0" numCol="1" rtlCol="0" anchor="t" anchorCtr="0" compatLnSpc="1">
            <a:prstTxWarp prst="textNoShape">
              <a:avLst/>
            </a:prstTxWarp>
            <a:spAutoFit/>
          </a:bodyPr>
          <a:lst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a:lstStyle>
          <a:p>
            <a:pPr>
              <a:buSzPct val="100000"/>
            </a:pP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所有会員</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昭和工業株式会社</a:t>
            </a:r>
            <a:endPar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endParaRPr>
          </a:p>
          <a:p>
            <a:pPr>
              <a:buSzPct val="100000"/>
            </a:pP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　　　　　　埼玉県秩父市大野原</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2227</a:t>
            </a:r>
          </a:p>
        </p:txBody>
      </p:sp>
      <p:sp>
        <p:nvSpPr>
          <p:cNvPr id="9" name="タイトル 1"/>
          <p:cNvSpPr txBox="1">
            <a:spLocks/>
          </p:cNvSpPr>
          <p:nvPr/>
        </p:nvSpPr>
        <p:spPr>
          <a:xfrm>
            <a:off x="1572492" y="1302204"/>
            <a:ext cx="5680276" cy="5683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ＭＳ 明朝" panose="02020609040205080304" pitchFamily="17" charset="-128"/>
                <a:ea typeface="ＭＳ 明朝" panose="02020609040205080304" pitchFamily="17" charset="-128"/>
              </a:rPr>
              <a:t>非破壊試験フィールド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80" y="1302327"/>
            <a:ext cx="1800000" cy="1552241"/>
          </a:xfrm>
          <a:prstGeom prst="rect">
            <a:avLst/>
          </a:prstGeom>
          <a:ln>
            <a:solidFill>
              <a:schemeClr val="tx1"/>
            </a:solidFill>
          </a:ln>
          <a:effectLst>
            <a:outerShdw blurRad="50800" dist="127000" dir="2700000" algn="tl" rotWithShape="0">
              <a:prstClr val="black">
                <a:alpha val="25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780" y="3157984"/>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2441" y="3157984"/>
            <a:ext cx="1800000" cy="1541402"/>
          </a:xfrm>
          <a:prstGeom prst="rect">
            <a:avLst/>
          </a:prstGeom>
          <a:ln>
            <a:solidFill>
              <a:schemeClr val="tx1"/>
            </a:solidFill>
          </a:ln>
          <a:effectLst>
            <a:outerShdw blurRad="50800" dist="127000" dir="2700000" algn="tl" rotWithShape="0">
              <a:prstClr val="black">
                <a:alpha val="25000"/>
              </a:prstClr>
            </a:outerShdw>
          </a:effectLst>
        </p:spPr>
      </p:pic>
      <p:sp>
        <p:nvSpPr>
          <p:cNvPr id="14" name="タイトル 1"/>
          <p:cNvSpPr txBox="1">
            <a:spLocks/>
          </p:cNvSpPr>
          <p:nvPr/>
        </p:nvSpPr>
        <p:spPr>
          <a:xfrm>
            <a:off x="2156827" y="5319846"/>
            <a:ext cx="5256984" cy="13624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会員企業の協力のもと、非破壊試験フィールドによる技術検証、支部研修会の実施、等の技術向上に努めております。</a:t>
            </a:r>
            <a:endParaRPr lang="en-US" altLang="ja-JP" sz="1600" dirty="0">
              <a:latin typeface="ＭＳ 明朝" panose="02020609040205080304" pitchFamily="17" charset="-128"/>
              <a:ea typeface="ＭＳ 明朝" panose="02020609040205080304" pitchFamily="17" charset="-128"/>
            </a:endParaRPr>
          </a:p>
          <a:p>
            <a:pPr algn="l"/>
            <a:endParaRPr lang="en-US" altLang="ja-JP" sz="1600" dirty="0">
              <a:latin typeface="ＭＳ 明朝" panose="02020609040205080304" pitchFamily="17" charset="-128"/>
              <a:ea typeface="ＭＳ 明朝" panose="02020609040205080304" pitchFamily="17"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441" y="1302204"/>
            <a:ext cx="1800000" cy="1552364"/>
          </a:xfrm>
          <a:prstGeom prst="rect">
            <a:avLst/>
          </a:prstGeom>
          <a:ln>
            <a:solidFill>
              <a:schemeClr val="tx1"/>
            </a:solidFill>
          </a:ln>
          <a:effectLst>
            <a:outerShdw blurRad="50800" dist="127000" dir="2700000" algn="tl" rotWithShape="0">
              <a:prstClr val="black">
                <a:alpha val="25000"/>
              </a:prstClr>
            </a:outerShdw>
          </a:effectLst>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780" y="5013947"/>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004" y="5002802"/>
            <a:ext cx="1800000" cy="1550704"/>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49749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smtClean="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6"/>
            <a:ext cx="9930532" cy="3041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smtClean="0">
                <a:latin typeface="ＭＳ 明朝" panose="02020609040205080304" pitchFamily="17" charset="-128"/>
                <a:ea typeface="ＭＳ 明朝" panose="02020609040205080304" pitchFamily="17" charset="-128"/>
              </a:rPr>
              <a:t>展示会における広報活動</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協会認定技術の普及に向け展示会（会員出展）への協力</a:t>
            </a:r>
            <a:endParaRPr lang="en-US" altLang="ja-JP" dirty="0" smtClean="0">
              <a:latin typeface="ＭＳ 明朝" panose="02020609040205080304" pitchFamily="17" charset="-128"/>
              <a:ea typeface="ＭＳ 明朝" panose="02020609040205080304" pitchFamily="17" charset="-128"/>
            </a:endParaRPr>
          </a:p>
          <a:p>
            <a:pPr marL="0" indent="0">
              <a:buNone/>
            </a:pPr>
            <a:endParaRPr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他団体向け技術紹介、意見交換会の開催</a:t>
            </a:r>
            <a:endParaRPr lang="en-US" altLang="ja-JP" dirty="0" smtClean="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 r="19474"/>
          <a:stretch/>
        </p:blipFill>
        <p:spPr>
          <a:xfrm>
            <a:off x="5755808" y="4343399"/>
            <a:ext cx="2718422" cy="1899049"/>
          </a:xfrm>
          <a:prstGeom prst="rect">
            <a:avLst/>
          </a:prstGeom>
          <a:ln>
            <a:solidFill>
              <a:schemeClr val="tx1"/>
            </a:solidFill>
          </a:ln>
          <a:effectLst>
            <a:outerShdw blurRad="50800" dist="127000" dir="2700000" algn="tl" rotWithShape="0">
              <a:prstClr val="black">
                <a:alpha val="25000"/>
              </a:prstClr>
            </a:outerShdw>
          </a:effec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4958" t="3495" r="18100" b="13558"/>
          <a:stretch/>
        </p:blipFill>
        <p:spPr>
          <a:xfrm>
            <a:off x="8958702" y="4343399"/>
            <a:ext cx="2725940" cy="1900208"/>
          </a:xfrm>
          <a:prstGeom prst="rect">
            <a:avLst/>
          </a:prstGeom>
          <a:ln>
            <a:solidFill>
              <a:schemeClr val="tx1"/>
            </a:solidFill>
          </a:ln>
          <a:effectLst>
            <a:outerShdw blurRad="50800" dist="127000" dir="2700000" algn="tl" rotWithShape="0">
              <a:prstClr val="black">
                <a:alpha val="25000"/>
              </a:prstClr>
            </a:outerShdw>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6616" t="32236" r="28959" b="315"/>
          <a:stretch/>
        </p:blipFill>
        <p:spPr>
          <a:xfrm>
            <a:off x="2547057" y="4343398"/>
            <a:ext cx="2724279" cy="189905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79622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smtClean="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7"/>
            <a:ext cx="9930532" cy="78526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smtClean="0">
                <a:latin typeface="ＭＳ 明朝" panose="02020609040205080304" pitchFamily="17" charset="-128"/>
                <a:ea typeface="ＭＳ 明朝" panose="02020609040205080304" pitchFamily="17" charset="-128"/>
              </a:rPr>
              <a:t>技術誌を用いた技術の普及</a:t>
            </a:r>
            <a:endParaRPr lang="en-US" altLang="ja-JP" dirty="0" smtClean="0">
              <a:latin typeface="ＭＳ 明朝" panose="02020609040205080304" pitchFamily="17" charset="-128"/>
              <a:ea typeface="ＭＳ 明朝" panose="02020609040205080304" pitchFamily="17"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95" y="2283534"/>
            <a:ext cx="2583023" cy="369396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625" y="1083666"/>
            <a:ext cx="2430189" cy="3693961"/>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57" y="2283534"/>
            <a:ext cx="2430189" cy="3693961"/>
          </a:xfrm>
          <a:prstGeom prst="rect">
            <a:avLst/>
          </a:prstGeom>
          <a:ln>
            <a:solidFill>
              <a:schemeClr val="tx1"/>
            </a:solidFill>
          </a:ln>
        </p:spPr>
      </p:pic>
      <p:sp>
        <p:nvSpPr>
          <p:cNvPr id="10" name="ストライプ矢印 9"/>
          <p:cNvSpPr/>
          <p:nvPr/>
        </p:nvSpPr>
        <p:spPr>
          <a:xfrm rot="10800000">
            <a:off x="6297869" y="3737087"/>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405195" y="5977495"/>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1600" dirty="0" smtClean="0">
                <a:latin typeface="ＭＳ 明朝" panose="02020609040205080304" pitchFamily="17" charset="-128"/>
                <a:ea typeface="ＭＳ 明朝" panose="02020609040205080304" pitchFamily="17" charset="-128"/>
              </a:rPr>
              <a:t>積算資料</a:t>
            </a:r>
            <a:r>
              <a:rPr lang="en-US" altLang="ja-JP" sz="1600" dirty="0" smtClean="0">
                <a:latin typeface="ＭＳ 明朝" panose="02020609040205080304" pitchFamily="17" charset="-128"/>
                <a:ea typeface="ＭＳ 明朝" panose="02020609040205080304" pitchFamily="17" charset="-128"/>
              </a:rPr>
              <a:t>【</a:t>
            </a:r>
            <a:r>
              <a:rPr lang="ja-JP" altLang="en-US" sz="1600" dirty="0" smtClean="0">
                <a:latin typeface="ＭＳ 明朝" panose="02020609040205080304" pitchFamily="17" charset="-128"/>
                <a:ea typeface="ＭＳ 明朝" panose="02020609040205080304" pitchFamily="17" charset="-128"/>
              </a:rPr>
              <a:t>公表価格版</a:t>
            </a:r>
            <a:r>
              <a:rPr lang="en-US" altLang="ja-JP" sz="1600" dirty="0" smtClean="0">
                <a:latin typeface="ＭＳ 明朝" panose="02020609040205080304" pitchFamily="17" charset="-128"/>
                <a:ea typeface="ＭＳ 明朝" panose="02020609040205080304" pitchFamily="17" charset="-128"/>
              </a:rPr>
              <a:t>】</a:t>
            </a:r>
          </a:p>
          <a:p>
            <a:pPr marL="0" indent="0">
              <a:buNone/>
            </a:pPr>
            <a:endParaRPr lang="en-US" altLang="ja-JP" sz="1600" dirty="0" smtClean="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3405194" y="6224737"/>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buNone/>
            </a:pPr>
            <a:r>
              <a:rPr lang="en-US" altLang="ja-JP" sz="1600" dirty="0" smtClean="0">
                <a:latin typeface="ＭＳ 明朝" panose="02020609040205080304" pitchFamily="17" charset="-128"/>
                <a:ea typeface="ＭＳ 明朝" panose="02020609040205080304" pitchFamily="17" charset="-128"/>
              </a:rPr>
              <a:t>2017.11</a:t>
            </a:r>
            <a:r>
              <a:rPr lang="ja-JP" altLang="en-US" sz="1600" dirty="0" smtClean="0">
                <a:latin typeface="ＭＳ 明朝" panose="02020609040205080304" pitchFamily="17" charset="-128"/>
                <a:ea typeface="ＭＳ 明朝" panose="02020609040205080304" pitchFamily="17" charset="-128"/>
              </a:rPr>
              <a:t>　特集掲載</a:t>
            </a:r>
            <a:endParaRPr lang="en-US" altLang="ja-JP" sz="1600" dirty="0" smtClean="0">
              <a:latin typeface="ＭＳ 明朝" panose="02020609040205080304" pitchFamily="17" charset="-128"/>
              <a:ea typeface="ＭＳ 明朝" panose="02020609040205080304" pitchFamily="17" charset="-128"/>
            </a:endParaRPr>
          </a:p>
          <a:p>
            <a:pPr marL="0" indent="0">
              <a:buNone/>
            </a:pPr>
            <a:endParaRPr lang="en-US" altLang="ja-JP" sz="16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8645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3606103"/>
          </a:xfrm>
        </p:spPr>
        <p:txBody>
          <a:bodyPr anchor="t">
            <a:normAutofit/>
          </a:bodyPr>
          <a:lstStyle/>
          <a:p>
            <a:pPr>
              <a:lnSpc>
                <a:spcPct val="150000"/>
              </a:lnSpc>
            </a:pPr>
            <a:r>
              <a:rPr kumimoji="1" lang="ja-JP" altLang="en-US" b="1" dirty="0">
                <a:latin typeface="ＭＳ 明朝" panose="02020609040205080304" pitchFamily="17" charset="-128"/>
                <a:ea typeface="ＭＳ 明朝" panose="02020609040205080304" pitchFamily="17" charset="-128"/>
              </a:rPr>
              <a:t>概要</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アカデミークラブが主体となり開催</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pPr>
              <a:lnSpc>
                <a:spcPct val="150000"/>
              </a:lnSpc>
            </a:pPr>
            <a:r>
              <a:rPr kumimoji="1" lang="ja-JP" altLang="en-US" b="1" dirty="0">
                <a:latin typeface="ＭＳ 明朝" panose="02020609040205080304" pitchFamily="17" charset="-128"/>
                <a:ea typeface="ＭＳ 明朝" panose="02020609040205080304" pitchFamily="17" charset="-128"/>
              </a:rPr>
              <a:t>アカデミークラブとは</a:t>
            </a:r>
            <a:r>
              <a:rPr lang="ja-JP" altLang="en-US" dirty="0">
                <a:latin typeface="ＭＳ 明朝" panose="02020609040205080304" pitchFamily="17" charset="-128"/>
                <a:ea typeface="ＭＳ 明朝" panose="02020609040205080304" pitchFamily="17" charset="-128"/>
              </a:rPr>
              <a:t/>
            </a:r>
            <a:br>
              <a:rPr lang="ja-JP" altLang="en-US"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・学識経験者、学外有識者を中心として構成</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・ＥＩＴＡＣの技術力強化を目的とした組織</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5616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第１回ＥＩＴＡＣ技術シンポジウム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中部大学教授</a:t>
            </a:r>
            <a:r>
              <a:rPr lang="ja-JP" altLang="en-US" dirty="0">
                <a:latin typeface="ＭＳ 明朝" panose="02020609040205080304" pitchFamily="17" charset="-128"/>
                <a:ea typeface="ＭＳ 明朝" panose="02020609040205080304" pitchFamily="17" charset="-128"/>
              </a:rPr>
              <a:t>･</a:t>
            </a:r>
            <a:r>
              <a:rPr lang="zh-TW" altLang="en-US" dirty="0">
                <a:latin typeface="ＭＳ 明朝" panose="02020609040205080304" pitchFamily="17" charset="-128"/>
                <a:ea typeface="ＭＳ 明朝" panose="02020609040205080304" pitchFamily="17" charset="-128"/>
              </a:rPr>
              <a:t>元ＮＨＫ解説主幹　齋藤</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宏保</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022009"/>
            <a:ext cx="7821675" cy="106240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建設産業における弾性波診断技術は今後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どのような発展が望ましいのか、非破壊検査技術の実態と研究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 地中で何が起きているのか。</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地下の利用はどこまで許されるのか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9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１．協会の目的</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31328"/>
          </a:xfrm>
        </p:spPr>
        <p:txBody>
          <a:bodyPr>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測定装置の認定</a:t>
            </a:r>
          </a:p>
          <a:p>
            <a:pPr>
              <a:lnSpc>
                <a:spcPct val="150000"/>
              </a:lnSpc>
            </a:pPr>
            <a:r>
              <a:rPr lang="ja-JP" altLang="en-US" dirty="0">
                <a:latin typeface="ＭＳ 明朝" panose="02020609040205080304" pitchFamily="17" charset="-128"/>
                <a:ea typeface="ＭＳ 明朝" panose="02020609040205080304" pitchFamily="17" charset="-128"/>
              </a:rPr>
              <a:t>測定技術者の養成及び認定</a:t>
            </a:r>
          </a:p>
          <a:p>
            <a:pPr>
              <a:lnSpc>
                <a:spcPct val="150000"/>
              </a:lnSpc>
            </a:pPr>
            <a:r>
              <a:rPr lang="ja-JP" altLang="en-US" dirty="0">
                <a:latin typeface="ＭＳ 明朝" panose="02020609040205080304" pitchFamily="17" charset="-128"/>
                <a:ea typeface="ＭＳ 明朝" panose="02020609040205080304" pitchFamily="17" charset="-128"/>
              </a:rPr>
              <a:t>技術・積算に関する調査研究及び資料整理</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本技術普及の為の研修・勉強会開催</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本技術普及の為の広報・宣伝活動</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本技術普及の為の会員募集</a:t>
            </a:r>
          </a:p>
          <a:p>
            <a:pPr>
              <a:lnSpc>
                <a:spcPct val="150000"/>
              </a:lnSpc>
            </a:pPr>
            <a:r>
              <a:rPr lang="ja-JP" altLang="en-US" dirty="0">
                <a:latin typeface="ＭＳ 明朝" panose="02020609040205080304" pitchFamily="17" charset="-128"/>
                <a:ea typeface="ＭＳ 明朝" panose="02020609040205080304" pitchFamily="17" charset="-128"/>
              </a:rPr>
              <a:t>その他当法人の目的を達成する為に必要な事業</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4833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第２回ＥＩＴＡＣ技術シンポジウム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東海大学教授　アイダン・オメル 氏</a:t>
            </a:r>
          </a:p>
        </p:txBody>
      </p:sp>
      <p:sp>
        <p:nvSpPr>
          <p:cNvPr id="6" name="コンテンツ プレースホルダー 2"/>
          <p:cNvSpPr txBox="1">
            <a:spLocks/>
          </p:cNvSpPr>
          <p:nvPr/>
        </p:nvSpPr>
        <p:spPr>
          <a:xfrm>
            <a:off x="1572314" y="3022009"/>
            <a:ext cx="7821675" cy="1068347"/>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地中における弾性波診断技術が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「公共工事の品質検査」を進展させる時代を目指して</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岩盤構造物におけるロックボルト・</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ロックアンカーの健全性評価に対する非破壊試験法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085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第３回ＥＩＴＡＣ技術シンポジウム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京都大学大学院 教授･内閣官房参与 藤井 聡 氏</a:t>
            </a: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防災で活躍する非破壊検査技術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ナショナル・レジリエンス</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防災・減災</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5661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第４回ＥＩＴＡＣ技術シンポジウム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元事務次官　佐藤　直良 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最近の地中構造物非破壊検査技術の現状と課題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これからの建設の世界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5058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第５回ＥＩＴＡＣ技術シンポジウム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東京大学　名誉教授　龍岡 文夫 氏</a:t>
            </a:r>
            <a:endParaRPr lang="en-US" altLang="zh-TW" dirty="0">
              <a:latin typeface="ＭＳ 明朝" panose="02020609040205080304" pitchFamily="17" charset="-128"/>
              <a:ea typeface="ＭＳ 明朝" panose="02020609040205080304" pitchFamily="17" charset="-128"/>
            </a:endParaRPr>
          </a:p>
          <a:p>
            <a:pPr marL="0" indent="0">
              <a:lnSpc>
                <a:spcPct val="150000"/>
              </a:lnSpc>
              <a:buNone/>
            </a:pP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地盤補強工法の最先端と検査技術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22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smtClean="0">
                <a:latin typeface="ＭＳ 明朝" panose="02020609040205080304" pitchFamily="17" charset="-128"/>
                <a:ea typeface="ＭＳ 明朝" panose="02020609040205080304" pitchFamily="17" charset="-128"/>
              </a:rPr>
              <a:t>３－５．</a:t>
            </a:r>
            <a:r>
              <a:rPr lang="ja-JP" altLang="en-US" dirty="0">
                <a:latin typeface="ＭＳ 明朝" panose="02020609040205080304" pitchFamily="17" charset="-128"/>
                <a:ea typeface="ＭＳ 明朝" panose="02020609040205080304" pitchFamily="17" charset="-128"/>
              </a:rPr>
              <a:t>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第６回ＥＩＴＡＣ技術シンポジウム</a:t>
            </a:r>
          </a:p>
        </p:txBody>
      </p:sp>
      <p:sp>
        <p:nvSpPr>
          <p:cNvPr id="5" name="コンテンツ プレースホルダー 2"/>
          <p:cNvSpPr txBox="1">
            <a:spLocks/>
          </p:cNvSpPr>
          <p:nvPr/>
        </p:nvSpPr>
        <p:spPr>
          <a:xfrm>
            <a:off x="1572137" y="4452341"/>
            <a:ext cx="7821675" cy="67849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関東地方整備局 道路部 道路管理課</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137" y="5466075"/>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小規模付属物点検要領について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1572314" y="3715810"/>
            <a:ext cx="10107794"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b="1" dirty="0">
                <a:latin typeface="ＭＳ 明朝" panose="02020609040205080304" pitchFamily="17" charset="-128"/>
                <a:ea typeface="ＭＳ 明朝" panose="02020609040205080304" pitchFamily="17" charset="-128"/>
              </a:rPr>
              <a:t>　　～附属物スクリーニング調査技術・補強技術・管理対策の現状と課題～</a:t>
            </a:r>
          </a:p>
        </p:txBody>
      </p:sp>
      <p:sp>
        <p:nvSpPr>
          <p:cNvPr id="14" name="コンテンツ プレースホルダー 2"/>
          <p:cNvSpPr txBox="1">
            <a:spLocks/>
          </p:cNvSpPr>
          <p:nvPr/>
        </p:nvSpPr>
        <p:spPr>
          <a:xfrm>
            <a:off x="2974312" y="4877556"/>
            <a:ext cx="6419500"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zh-TW" altLang="en-US" dirty="0">
                <a:latin typeface="ＭＳ 明朝" panose="02020609040205080304" pitchFamily="17" charset="-128"/>
                <a:ea typeface="ＭＳ 明朝" panose="02020609040205080304" pitchFamily="17" charset="-128"/>
              </a:rPr>
              <a:t>課長補佐　 増田 善智 氏</a:t>
            </a:r>
          </a:p>
        </p:txBody>
      </p:sp>
    </p:spTree>
    <p:extLst>
      <p:ext uri="{BB962C8B-B14F-4D97-AF65-F5344CB8AC3E}">
        <p14:creationId xmlns:p14="http://schemas.microsoft.com/office/powerpoint/2010/main" val="358916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9774" y="1956832"/>
            <a:ext cx="10076004" cy="1322340"/>
          </a:xfrm>
        </p:spPr>
        <p:txBody>
          <a:bodyPr>
            <a:normAutofit/>
          </a:bodyPr>
          <a:lstStyle/>
          <a:p>
            <a:pPr algn="ctr"/>
            <a:r>
              <a:rPr lang="ja-JP" altLang="en-US" sz="3600" dirty="0">
                <a:latin typeface="ＭＳ 明朝" panose="02020609040205080304" pitchFamily="17" charset="-128"/>
                <a:ea typeface="ＭＳ 明朝" panose="02020609040205080304" pitchFamily="17" charset="-128"/>
              </a:rPr>
              <a:t>ご静聴ありがとうございました。</a:t>
            </a:r>
            <a:endParaRPr kumimoji="1" lang="ja-JP" altLang="en-US" sz="3600" dirty="0">
              <a:latin typeface="ＭＳ 明朝" panose="02020609040205080304" pitchFamily="17" charset="-128"/>
              <a:ea typeface="ＭＳ 明朝" panose="02020609040205080304" pitchFamily="17" charset="-128"/>
            </a:endParaRPr>
          </a:p>
        </p:txBody>
      </p:sp>
      <p:sp>
        <p:nvSpPr>
          <p:cNvPr id="3" name="正方形/長方形 2"/>
          <p:cNvSpPr/>
          <p:nvPr/>
        </p:nvSpPr>
        <p:spPr>
          <a:xfrm>
            <a:off x="2103726" y="1125835"/>
            <a:ext cx="9694574"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ＥＩＴＡＣは</a:t>
            </a:r>
            <a:r>
              <a:rPr lang="ja-JP" altLang="en-US" sz="2400" dirty="0" smtClean="0">
                <a:latin typeface="ＭＳ 明朝" panose="02020609040205080304" pitchFamily="17" charset="-128"/>
                <a:ea typeface="ＭＳ 明朝" panose="02020609040205080304" pitchFamily="17" charset="-128"/>
              </a:rPr>
              <a:t>、超音波診断</a:t>
            </a:r>
            <a:r>
              <a:rPr lang="ja-JP" altLang="en-US" sz="2400" dirty="0">
                <a:latin typeface="ＭＳ 明朝" panose="02020609040205080304" pitchFamily="17" charset="-128"/>
                <a:ea typeface="ＭＳ 明朝" panose="02020609040205080304" pitchFamily="17" charset="-128"/>
              </a:rPr>
              <a:t>技術の利用によって、効率的で高精度な点検、健全度評価、劣化予測の実現を目指してまいります。</a:t>
            </a:r>
            <a:endParaRPr lang="ja-JP" altLang="en-US" sz="2400" dirty="0"/>
          </a:p>
        </p:txBody>
      </p:sp>
    </p:spTree>
    <p:extLst>
      <p:ext uri="{BB962C8B-B14F-4D97-AF65-F5344CB8AC3E}">
        <p14:creationId xmlns:p14="http://schemas.microsoft.com/office/powerpoint/2010/main" val="39261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435480" cy="4891439"/>
          </a:xfrm>
        </p:spPr>
        <p:txBody>
          <a:bodyPr>
            <a:normAutofit lnSpcReduction="10000"/>
          </a:bodyPr>
          <a:lstStyle/>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埼玉県さいたま市にて協会設立準備</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一般社団法人 弾性波診断技術協会</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設立</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国土交通省より非破壊による防護柵工の出来形確保対策を実施</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a:t>
            </a:r>
            <a:r>
              <a:rPr lang="zh-CN" altLang="en-US" dirty="0">
                <a:latin typeface="ＭＳ 明朝" panose="02020609040205080304" pitchFamily="17" charset="-128"/>
                <a:ea typeface="ＭＳ 明朝" panose="02020609040205080304" pitchFamily="17" charset="-128"/>
              </a:rPr>
              <a:t>国官技</a:t>
            </a:r>
            <a:r>
              <a:rPr lang="ja-JP" altLang="en-US" dirty="0">
                <a:latin typeface="ＭＳ 明朝" panose="02020609040205080304" pitchFamily="17" charset="-128"/>
                <a:ea typeface="ＭＳ 明朝" panose="02020609040205080304" pitchFamily="17" charset="-128"/>
              </a:rPr>
              <a:t> </a:t>
            </a:r>
            <a:r>
              <a:rPr lang="zh-CN" altLang="en-US" dirty="0">
                <a:latin typeface="ＭＳ 明朝" panose="02020609040205080304" pitchFamily="17" charset="-128"/>
                <a:ea typeface="ＭＳ 明朝" panose="02020609040205080304" pitchFamily="17" charset="-128"/>
              </a:rPr>
              <a:t>第</a:t>
            </a:r>
            <a:r>
              <a:rPr lang="en-US" altLang="zh-CN" dirty="0">
                <a:latin typeface="ＭＳ 明朝" panose="02020609040205080304" pitchFamily="17" charset="-128"/>
                <a:ea typeface="ＭＳ 明朝" panose="02020609040205080304" pitchFamily="17" charset="-128"/>
              </a:rPr>
              <a:t>337</a:t>
            </a:r>
            <a:r>
              <a:rPr lang="zh-CN" altLang="en-US" dirty="0">
                <a:latin typeface="ＭＳ 明朝" panose="02020609040205080304" pitchFamily="17" charset="-128"/>
                <a:ea typeface="ＭＳ 明朝" panose="02020609040205080304" pitchFamily="17" charset="-128"/>
              </a:rPr>
              <a:t>号</a:t>
            </a:r>
            <a:r>
              <a:rPr lang="ja-JP" altLang="en-US" dirty="0">
                <a:latin typeface="ＭＳ 明朝" panose="02020609040205080304" pitchFamily="17" charset="-128"/>
                <a:ea typeface="ＭＳ 明朝" panose="02020609040205080304" pitchFamily="17" charset="-128"/>
              </a:rPr>
              <a:t>・</a:t>
            </a:r>
            <a:r>
              <a:rPr lang="zh-CN" altLang="en-US" dirty="0">
                <a:latin typeface="ＭＳ 明朝" panose="02020609040205080304" pitchFamily="17" charset="-128"/>
                <a:ea typeface="ＭＳ 明朝" panose="02020609040205080304" pitchFamily="17" charset="-128"/>
              </a:rPr>
              <a:t>平成</a:t>
            </a:r>
            <a:r>
              <a:rPr lang="en-US" altLang="zh-CN" dirty="0">
                <a:latin typeface="ＭＳ 明朝" panose="02020609040205080304" pitchFamily="17" charset="-128"/>
                <a:ea typeface="ＭＳ 明朝" panose="02020609040205080304" pitchFamily="17" charset="-128"/>
              </a:rPr>
              <a:t>22</a:t>
            </a:r>
            <a:r>
              <a:rPr lang="zh-CN" altLang="en-US" dirty="0">
                <a:latin typeface="ＭＳ 明朝" panose="02020609040205080304" pitchFamily="17" charset="-128"/>
                <a:ea typeface="ＭＳ 明朝" panose="02020609040205080304" pitchFamily="17" charset="-128"/>
              </a:rPr>
              <a:t>年</a:t>
            </a:r>
            <a:r>
              <a:rPr lang="en-US" altLang="zh-CN" dirty="0">
                <a:latin typeface="ＭＳ 明朝" panose="02020609040205080304" pitchFamily="17" charset="-128"/>
                <a:ea typeface="ＭＳ 明朝" panose="02020609040205080304" pitchFamily="17" charset="-128"/>
              </a:rPr>
              <a:t>3</a:t>
            </a:r>
            <a:r>
              <a:rPr lang="zh-CN" altLang="en-US" dirty="0">
                <a:latin typeface="ＭＳ 明朝" panose="02020609040205080304" pitchFamily="17" charset="-128"/>
                <a:ea typeface="ＭＳ 明朝" panose="02020609040205080304" pitchFamily="17" charset="-128"/>
              </a:rPr>
              <a:t>月</a:t>
            </a:r>
            <a:r>
              <a:rPr lang="en-US" altLang="zh-CN" dirty="0">
                <a:latin typeface="ＭＳ 明朝" panose="02020609040205080304" pitchFamily="17" charset="-128"/>
                <a:ea typeface="ＭＳ 明朝" panose="02020609040205080304" pitchFamily="17" charset="-128"/>
              </a:rPr>
              <a:t>31</a:t>
            </a:r>
            <a:r>
              <a:rPr lang="zh-CN" altLang="en-US" dirty="0">
                <a:latin typeface="ＭＳ 明朝" panose="02020609040205080304" pitchFamily="17" charset="-128"/>
                <a:ea typeface="ＭＳ 明朝" panose="02020609040205080304" pitchFamily="17" charset="-128"/>
              </a:rPr>
              <a:t>日</a:t>
            </a:r>
            <a:r>
              <a:rPr lang="ja-JP" altLang="en-US" dirty="0">
                <a:latin typeface="ＭＳ 明朝" panose="02020609040205080304" pitchFamily="17" charset="-128"/>
                <a:ea typeface="ＭＳ 明朝" panose="02020609040205080304" pitchFamily="17" charset="-128"/>
              </a:rPr>
              <a:t> 」</a:t>
            </a:r>
            <a:endParaRPr lang="zh-CN" altLang="en-US"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施工技術総合研究所にて第</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回技術講習会を開催</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kumimoji="1" lang="ja-JP" altLang="en-US" dirty="0">
                <a:latin typeface="ＭＳ 明朝" panose="02020609040205080304" pitchFamily="17" charset="-128"/>
                <a:ea typeface="ＭＳ 明朝" panose="02020609040205080304" pitchFamily="17" charset="-128"/>
              </a:rPr>
              <a:t>年　協会本部事務局を東京都中央区に移転</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アカデミークラブ設立</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2011</a:t>
            </a:r>
            <a:r>
              <a:rPr kumimoji="1" lang="ja-JP" altLang="en-US" dirty="0">
                <a:latin typeface="ＭＳ 明朝" panose="02020609040205080304" pitchFamily="17" charset="-128"/>
                <a:ea typeface="ＭＳ 明朝" panose="02020609040205080304" pitchFamily="17" charset="-128"/>
              </a:rPr>
              <a:t>年　第</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回シンポジウムを開催</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2014</a:t>
            </a:r>
            <a:r>
              <a:rPr lang="ja-JP" altLang="en-US" dirty="0">
                <a:latin typeface="ＭＳ 明朝" panose="02020609040205080304" pitchFamily="17" charset="-128"/>
                <a:ea typeface="ＭＳ 明朝" panose="02020609040205080304" pitchFamily="17" charset="-128"/>
              </a:rPr>
              <a:t>年　認定技術者の更新に</a:t>
            </a:r>
            <a:r>
              <a:rPr lang="en-US" altLang="ja-JP" dirty="0">
                <a:latin typeface="ＭＳ 明朝" panose="02020609040205080304" pitchFamily="17" charset="-128"/>
                <a:ea typeface="ＭＳ 明朝" panose="02020609040205080304" pitchFamily="17" charset="-128"/>
              </a:rPr>
              <a:t>e-</a:t>
            </a:r>
            <a:r>
              <a:rPr lang="ja-JP" altLang="en-US" dirty="0">
                <a:latin typeface="ＭＳ 明朝" panose="02020609040205080304" pitchFamily="17" charset="-128"/>
                <a:ea typeface="ＭＳ 明朝" panose="02020609040205080304" pitchFamily="17" charset="-128"/>
              </a:rPr>
              <a:t>ラーニングを採用</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2015</a:t>
            </a:r>
            <a:r>
              <a:rPr kumimoji="1" lang="ja-JP" altLang="en-US" dirty="0">
                <a:latin typeface="ＭＳ 明朝" panose="02020609040205080304" pitchFamily="17" charset="-128"/>
                <a:ea typeface="ＭＳ 明朝" panose="02020609040205080304" pitchFamily="17" charset="-128"/>
              </a:rPr>
              <a:t>年　新技術の検証を目的としワーキンググループを設立</a:t>
            </a:r>
            <a:endParaRPr kumimoji="1" lang="en-US" altLang="ja-JP" dirty="0"/>
          </a:p>
        </p:txBody>
      </p:sp>
    </p:spTree>
    <p:extLst>
      <p:ext uri="{BB962C8B-B14F-4D97-AF65-F5344CB8AC3E}">
        <p14:creationId xmlns:p14="http://schemas.microsoft.com/office/powerpoint/2010/main" val="131452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３．主な活動</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59037"/>
          </a:xfrm>
        </p:spPr>
        <p:txBody>
          <a:bodyPr anchor="t">
            <a:normAutofit fontScale="92500" lnSpcReduction="20000"/>
          </a:bodyPr>
          <a:lstStyle/>
          <a:p>
            <a:r>
              <a:rPr kumimoji="1" lang="ja-JP" altLang="en-US" dirty="0" smtClean="0">
                <a:latin typeface="ＭＳ 明朝" panose="02020609040205080304" pitchFamily="17" charset="-128"/>
                <a:ea typeface="ＭＳ 明朝" panose="02020609040205080304" pitchFamily="17" charset="-128"/>
              </a:rPr>
              <a:t>測定装置</a:t>
            </a:r>
            <a:r>
              <a:rPr kumimoji="1" lang="ja-JP" altLang="en-US" dirty="0">
                <a:latin typeface="ＭＳ 明朝" panose="02020609040205080304" pitchFamily="17" charset="-128"/>
                <a:ea typeface="ＭＳ 明朝" panose="02020609040205080304" pitchFamily="17" charset="-128"/>
              </a:rPr>
              <a:t>の認定</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 ３－１</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技術講習会の実施</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３－２</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新しい技術の検証と紹介</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a:t>
            </a:r>
            <a:r>
              <a:rPr lang="ja-JP" altLang="en-US" dirty="0" smtClean="0">
                <a:latin typeface="ＭＳ 明朝" panose="02020609040205080304" pitchFamily="17" charset="-128"/>
                <a:ea typeface="ＭＳ 明朝" panose="02020609040205080304" pitchFamily="17" charset="-128"/>
              </a:rPr>
              <a:t>３－３</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smtClean="0">
                <a:latin typeface="ＭＳ 明朝" panose="02020609040205080304" pitchFamily="17" charset="-128"/>
                <a:ea typeface="ＭＳ 明朝" panose="02020609040205080304" pitchFamily="17" charset="-128"/>
              </a:rPr>
              <a:t>　</a:t>
            </a:r>
            <a:endParaRPr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広報活動</a:t>
            </a:r>
            <a:endParaRPr lang="en-US" altLang="ja-JP" dirty="0" smtClean="0">
              <a:latin typeface="ＭＳ 明朝" panose="02020609040205080304" pitchFamily="17" charset="-128"/>
              <a:ea typeface="ＭＳ 明朝" panose="02020609040205080304" pitchFamily="17" charset="-128"/>
            </a:endParaRPr>
          </a:p>
          <a:p>
            <a:pPr marL="0" indent="0">
              <a:buNone/>
            </a:pPr>
            <a:r>
              <a:rPr lang="ja-JP" altLang="en-US" dirty="0" smtClean="0">
                <a:latin typeface="ＭＳ 明朝" panose="02020609040205080304" pitchFamily="17" charset="-128"/>
                <a:ea typeface="ＭＳ 明朝" panose="02020609040205080304" pitchFamily="17" charset="-128"/>
              </a:rPr>
              <a:t>　</a:t>
            </a:r>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 ３－４</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技術シンポジウムの開催</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a:t>
            </a:r>
            <a:r>
              <a:rPr lang="ja-JP" altLang="en-US" dirty="0" smtClean="0">
                <a:latin typeface="ＭＳ 明朝" panose="02020609040205080304" pitchFamily="17" charset="-128"/>
                <a:ea typeface="ＭＳ 明朝" panose="02020609040205080304" pitchFamily="17" charset="-128"/>
              </a:rPr>
              <a:t>３－５</a:t>
            </a:r>
            <a:endParaRPr kumimoji="1" lang="ja-JP" altLang="en-US" dirty="0">
              <a:latin typeface="ＭＳ 明朝" panose="02020609040205080304" pitchFamily="17" charset="-128"/>
              <a:ea typeface="ＭＳ 明朝" panose="02020609040205080304" pitchFamily="17" charset="-128"/>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52" y="1504582"/>
            <a:ext cx="5799272" cy="4354526"/>
          </a:xfrm>
          <a:prstGeom prst="rect">
            <a:avLst/>
          </a:prstGeom>
          <a:noFill/>
          <a:ln w="12700">
            <a:solidFill>
              <a:srgbClr val="000000"/>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a:t>
            </a:r>
            <a:r>
              <a:rPr lang="ja-JP" altLang="en-US" dirty="0" smtClean="0">
                <a:latin typeface="ＭＳ 明朝" panose="02020609040205080304" pitchFamily="17" charset="-128"/>
                <a:ea typeface="ＭＳ 明朝" panose="02020609040205080304" pitchFamily="17" charset="-128"/>
              </a:rPr>
              <a:t>．測定装置</a:t>
            </a:r>
            <a:r>
              <a:rPr lang="ja-JP" altLang="en-US" dirty="0">
                <a:latin typeface="ＭＳ 明朝" panose="02020609040205080304" pitchFamily="17" charset="-128"/>
                <a:ea typeface="ＭＳ 明朝" panose="02020609040205080304" pitchFamily="17" charset="-128"/>
              </a:rPr>
              <a:t>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1484005"/>
          </a:xfrm>
        </p:spPr>
        <p:txBody>
          <a:bodyPr anchor="t"/>
          <a:lstStyle/>
          <a:p>
            <a:r>
              <a:rPr kumimoji="1" lang="ja-JP" altLang="en-US" sz="2800" dirty="0">
                <a:latin typeface="ＭＳ 明朝" panose="02020609040205080304" pitchFamily="17" charset="-128"/>
                <a:ea typeface="ＭＳ 明朝" panose="02020609040205080304" pitchFamily="17" charset="-128"/>
              </a:rPr>
              <a:t>認定に対する</a:t>
            </a:r>
            <a:r>
              <a:rPr lang="ja-JP" altLang="en-US" sz="2800" dirty="0">
                <a:latin typeface="ＭＳ 明朝" panose="02020609040205080304" pitchFamily="17" charset="-128"/>
                <a:ea typeface="ＭＳ 明朝" panose="02020609040205080304" pitchFamily="17" charset="-128"/>
              </a:rPr>
              <a:t>基本的な考え方</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endParaRPr lang="en-US" altLang="ja-JP" sz="2800" b="1"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5161396" y="6281468"/>
            <a:ext cx="3996565" cy="400110"/>
          </a:xfrm>
          <a:prstGeom prst="rect">
            <a:avLst/>
          </a:prstGeom>
          <a:noFill/>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（認定装置</a:t>
            </a:r>
            <a:r>
              <a:rPr lang="en-US" altLang="ja-JP" sz="2000" b="1" dirty="0">
                <a:latin typeface="ＭＳ 明朝" panose="02020609040205080304" pitchFamily="17" charset="-128"/>
                <a:ea typeface="ＭＳ 明朝" panose="02020609040205080304" pitchFamily="17" charset="-128"/>
              </a:rPr>
              <a:t>NST-2</a:t>
            </a:r>
            <a:r>
              <a:rPr lang="ja-JP" altLang="en-US" sz="2000" b="1" dirty="0">
                <a:latin typeface="ＭＳ 明朝" panose="02020609040205080304" pitchFamily="17" charset="-128"/>
                <a:ea typeface="ＭＳ 明朝" panose="02020609040205080304" pitchFamily="17" charset="-128"/>
              </a:rPr>
              <a:t>・測定時画面）</a:t>
            </a:r>
            <a:endParaRPr lang="en-US" altLang="ja-JP" sz="2000" b="1" dirty="0">
              <a:latin typeface="ＭＳ 明朝" panose="02020609040205080304" pitchFamily="17" charset="-128"/>
              <a:ea typeface="ＭＳ 明朝" panose="02020609040205080304" pitchFamily="17" charset="-128"/>
            </a:endParaRPr>
          </a:p>
        </p:txBody>
      </p:sp>
      <p:pic>
        <p:nvPicPr>
          <p:cNvPr id="5" name="図 8"/>
          <p:cNvPicPr>
            <a:picLocks noChangeAspect="1"/>
          </p:cNvPicPr>
          <p:nvPr/>
        </p:nvPicPr>
        <p:blipFill rotWithShape="1">
          <a:blip r:embed="rId2">
            <a:extLst>
              <a:ext uri="{28A0092B-C50C-407E-A947-70E740481C1C}">
                <a14:useLocalDpi xmlns:a14="http://schemas.microsoft.com/office/drawing/2010/main" val="0"/>
              </a:ext>
            </a:extLst>
          </a:blip>
          <a:srcRect t="3136" b="1513"/>
          <a:stretch/>
        </p:blipFill>
        <p:spPr bwMode="auto">
          <a:xfrm>
            <a:off x="5161396" y="2734916"/>
            <a:ext cx="6810560" cy="3546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72490" y="2119424"/>
            <a:ext cx="6161519" cy="1667764"/>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・測定に立会う方にも分かりやすい表記</a:t>
            </a:r>
            <a:r>
              <a:rPr lang="en-US" altLang="ja-JP" sz="2400" b="1" dirty="0">
                <a:latin typeface="ＭＳ 明朝" panose="02020609040205080304" pitchFamily="17" charset="-128"/>
                <a:ea typeface="ＭＳ 明朝" panose="02020609040205080304" pitchFamily="17" charset="-128"/>
              </a:rPr>
              <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・測定精度</a:t>
            </a:r>
            <a:r>
              <a:rPr lang="en-US" altLang="ja-JP" sz="2400" b="1" dirty="0">
                <a:latin typeface="ＭＳ 明朝" panose="02020609040205080304" pitchFamily="17" charset="-128"/>
                <a:ea typeface="ＭＳ 明朝" panose="02020609040205080304" pitchFamily="17" charset="-128"/>
              </a:rPr>
              <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・データの改ざん対策</a:t>
            </a:r>
            <a:endParaRPr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735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a:t>
            </a:r>
            <a:r>
              <a:rPr lang="ja-JP" altLang="en-US" dirty="0" smtClean="0">
                <a:latin typeface="ＭＳ 明朝" panose="02020609040205080304" pitchFamily="17" charset="-128"/>
                <a:ea typeface="ＭＳ 明朝" panose="02020609040205080304" pitchFamily="17" charset="-128"/>
              </a:rPr>
              <a:t>．測定装置</a:t>
            </a:r>
            <a:r>
              <a:rPr lang="ja-JP" altLang="en-US" dirty="0">
                <a:latin typeface="ＭＳ 明朝" panose="02020609040205080304" pitchFamily="17" charset="-128"/>
                <a:ea typeface="ＭＳ 明朝" panose="02020609040205080304" pitchFamily="17" charset="-128"/>
              </a:rPr>
              <a:t>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5028671"/>
          </a:xfrm>
        </p:spPr>
        <p:txBody>
          <a:bodyPr anchor="t">
            <a:normAutofit fontScale="92500" lnSpcReduction="20000"/>
          </a:bodyPr>
          <a:lstStyle/>
          <a:p>
            <a:r>
              <a:rPr kumimoji="1" lang="ja-JP" altLang="en-US" dirty="0">
                <a:latin typeface="ＭＳ 明朝" panose="02020609040205080304" pitchFamily="17" charset="-128"/>
                <a:ea typeface="ＭＳ 明朝" panose="02020609040205080304" pitchFamily="17" charset="-128"/>
              </a:rPr>
              <a:t>認定装置の紹介</a:t>
            </a: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kumimoji="1" lang="en-US" altLang="ja-JP" dirty="0">
                <a:latin typeface="ＭＳ 明朝" panose="02020609040205080304" pitchFamily="17" charset="-128"/>
                <a:ea typeface="ＭＳ 明朝" panose="02020609040205080304" pitchFamily="17" charset="-128"/>
              </a:rPr>
              <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防護柵等支柱根入れ長さ測定の測定装置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地山補強鉄筋（ロックボルト等）含む</a:t>
            </a:r>
            <a:r>
              <a:rPr lang="en-US" altLang="ja-JP" dirty="0">
                <a:latin typeface="ＭＳ 明朝" panose="02020609040205080304" pitchFamily="17" charset="-128"/>
                <a:ea typeface="ＭＳ 明朝" panose="02020609040205080304" pitchFamily="17" charset="-128"/>
              </a:rPr>
              <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NST-2</a:t>
            </a:r>
          </a:p>
          <a:p>
            <a:pPr marL="0" indent="0">
              <a:buNone/>
            </a:pPr>
            <a:r>
              <a:rPr lang="ja-JP" altLang="en-US" dirty="0">
                <a:latin typeface="ＭＳ 明朝" panose="02020609040205080304" pitchFamily="17" charset="-128"/>
                <a:ea typeface="ＭＳ 明朝" panose="02020609040205080304" pitchFamily="17" charset="-128"/>
              </a:rPr>
              <a:t>　講習会累計</a:t>
            </a:r>
            <a:r>
              <a:rPr lang="en-US" altLang="ja-JP" dirty="0" smtClean="0">
                <a:latin typeface="ＭＳ 明朝" panose="02020609040205080304" pitchFamily="17" charset="-128"/>
                <a:ea typeface="ＭＳ 明朝" panose="02020609040205080304" pitchFamily="17" charset="-128"/>
              </a:rPr>
              <a:t>24</a:t>
            </a:r>
            <a:r>
              <a:rPr lang="ja-JP" altLang="en-US" dirty="0" smtClean="0">
                <a:latin typeface="ＭＳ 明朝" panose="02020609040205080304" pitchFamily="17" charset="-128"/>
                <a:ea typeface="ＭＳ 明朝" panose="02020609040205080304" pitchFamily="17" charset="-128"/>
              </a:rPr>
              <a:t>回</a:t>
            </a:r>
            <a:r>
              <a:rPr lang="ja-JP" altLang="en-US" dirty="0">
                <a:latin typeface="ＭＳ 明朝" panose="02020609040205080304" pitchFamily="17" charset="-128"/>
                <a:ea typeface="ＭＳ 明朝" panose="02020609040205080304" pitchFamily="17" charset="-128"/>
              </a:rPr>
              <a:t>開催</a:t>
            </a: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NETIS  </a:t>
            </a:r>
            <a:r>
              <a:rPr lang="en-US" altLang="ja-JP" dirty="0">
                <a:latin typeface="ＭＳ 明朝" panose="02020609040205080304" pitchFamily="17" charset="-128"/>
                <a:ea typeface="ＭＳ 明朝" panose="02020609040205080304" pitchFamily="17" charset="-128"/>
              </a:rPr>
              <a:t>KT-060039-VE </a:t>
            </a:r>
            <a:r>
              <a:rPr lang="en-US" altLang="ja-JP" dirty="0" smtClean="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JTM-10</a:t>
            </a:r>
          </a:p>
          <a:p>
            <a:pPr marL="0" indent="0">
              <a:buNone/>
            </a:pPr>
            <a:r>
              <a:rPr lang="ja-JP" altLang="en-US" dirty="0">
                <a:latin typeface="ＭＳ 明朝" panose="02020609040205080304" pitchFamily="17" charset="-128"/>
                <a:ea typeface="ＭＳ 明朝" panose="02020609040205080304" pitchFamily="17" charset="-128"/>
              </a:rPr>
              <a:t>　講習会</a:t>
            </a:r>
            <a:r>
              <a:rPr lang="ja-JP" altLang="en-US" dirty="0" smtClean="0">
                <a:latin typeface="ＭＳ 明朝" panose="02020609040205080304" pitchFamily="17" charset="-128"/>
                <a:ea typeface="ＭＳ 明朝" panose="02020609040205080304" pitchFamily="17" charset="-128"/>
              </a:rPr>
              <a:t>累計</a:t>
            </a:r>
            <a:r>
              <a:rPr lang="en-US" altLang="ja-JP" dirty="0" smtClean="0">
                <a:latin typeface="ＭＳ 明朝" panose="02020609040205080304" pitchFamily="17" charset="-128"/>
                <a:ea typeface="ＭＳ 明朝" panose="02020609040205080304" pitchFamily="17" charset="-128"/>
              </a:rPr>
              <a:t>9</a:t>
            </a:r>
            <a:r>
              <a:rPr lang="ja-JP" altLang="en-US" dirty="0" smtClean="0">
                <a:latin typeface="ＭＳ 明朝" panose="02020609040205080304" pitchFamily="17" charset="-128"/>
                <a:ea typeface="ＭＳ 明朝" panose="02020609040205080304" pitchFamily="17" charset="-128"/>
              </a:rPr>
              <a:t>回</a:t>
            </a:r>
            <a:r>
              <a:rPr lang="ja-JP" altLang="en-US" dirty="0">
                <a:latin typeface="ＭＳ 明朝" panose="02020609040205080304" pitchFamily="17" charset="-128"/>
                <a:ea typeface="ＭＳ 明朝" panose="02020609040205080304" pitchFamily="17" charset="-128"/>
              </a:rPr>
              <a:t>開催</a:t>
            </a: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NETIS  CB-110028-VR</a:t>
            </a:r>
            <a:r>
              <a:rPr lang="ja-JP" altLang="en-US" dirty="0" smtClean="0">
                <a:latin typeface="ＭＳ 明朝" panose="02020609040205080304" pitchFamily="17" charset="-128"/>
                <a:ea typeface="ＭＳ 明朝" panose="02020609040205080304" pitchFamily="17" charset="-128"/>
              </a:rPr>
              <a:t> </a:t>
            </a:r>
            <a:r>
              <a:rPr lang="en-US" altLang="ja-JP" dirty="0" smtClean="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880" y="4760464"/>
            <a:ext cx="2317143" cy="1570533"/>
          </a:xfrm>
          <a:prstGeom prst="rect">
            <a:avLst/>
          </a:prstGeom>
          <a:ln>
            <a:solidFill>
              <a:schemeClr val="tx1"/>
            </a:solidFill>
          </a:ln>
          <a:effectLst>
            <a:outerShdw blurRad="50800" dist="38100" dir="2700000" algn="tl" rotWithShape="0">
              <a:prstClr val="black">
                <a:alpha val="40000"/>
              </a:prstClr>
            </a:outerShdw>
          </a:effectLst>
        </p:spPr>
      </p:pic>
      <p:pic>
        <p:nvPicPr>
          <p:cNvPr id="7" name="コンテンツ プレースホルダー 7"/>
          <p:cNvPicPr>
            <a:picLocks noChangeAspect="1"/>
          </p:cNvPicPr>
          <p:nvPr/>
        </p:nvPicPr>
        <p:blipFill rotWithShape="1">
          <a:blip r:embed="rId3" cstate="print">
            <a:extLst>
              <a:ext uri="{28A0092B-C50C-407E-A947-70E740481C1C}">
                <a14:useLocalDpi xmlns:a14="http://schemas.microsoft.com/office/drawing/2010/main" val="0"/>
              </a:ext>
            </a:extLst>
          </a:blip>
          <a:srcRect t="13510" r="9119"/>
          <a:stretch/>
        </p:blipFill>
        <p:spPr>
          <a:xfrm>
            <a:off x="9185882" y="2589638"/>
            <a:ext cx="2317142" cy="169596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67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吹き出し 7"/>
          <p:cNvSpPr/>
          <p:nvPr/>
        </p:nvSpPr>
        <p:spPr>
          <a:xfrm>
            <a:off x="3102495" y="2428564"/>
            <a:ext cx="7149655" cy="1717964"/>
          </a:xfrm>
          <a:prstGeom prst="downArrowCallout">
            <a:avLst/>
          </a:prstGeom>
          <a:noFill/>
          <a:ln w="38100">
            <a:solidFill>
              <a:schemeClr val="accent1">
                <a:lumMod val="75000"/>
              </a:schemeClr>
            </a:solidFill>
          </a:ln>
          <a:effectLst>
            <a:outerShdw blurRad="76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8"/>
            <a:ext cx="9930532" cy="870832"/>
          </a:xfrm>
        </p:spPr>
        <p:txBody>
          <a:bodyPr anchor="t">
            <a:normAutofit/>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講習会の特徴</a:t>
            </a:r>
            <a:endParaRPr lang="en-US" altLang="ja-JP"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3102495" y="2428564"/>
            <a:ext cx="7149656" cy="1122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ctr">
              <a:buNone/>
            </a:pPr>
            <a:r>
              <a:rPr lang="ja-JP" altLang="en-US" sz="3200" dirty="0">
                <a:latin typeface="ＭＳ 明朝" panose="02020609040205080304" pitchFamily="17" charset="-128"/>
                <a:ea typeface="ＭＳ 明朝" panose="02020609040205080304" pitchFamily="17" charset="-128"/>
              </a:rPr>
              <a:t>認定機器や調査手法に特化した講習会</a:t>
            </a:r>
            <a:endParaRPr lang="en-US" altLang="ja-JP" sz="3200"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3102495" y="4421615"/>
            <a:ext cx="7149656" cy="1384995"/>
          </a:xfrm>
          <a:prstGeom prst="rect">
            <a:avLst/>
          </a:prstGeom>
          <a:solidFill>
            <a:schemeClr val="bg1">
              <a:lumMod val="95000"/>
            </a:schemeClr>
          </a:solidFill>
          <a:ln w="34925"/>
          <a:effectLst>
            <a:outerShdw blurRad="635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ja-JP" altLang="en-US" sz="2800" dirty="0">
                <a:latin typeface="ＭＳ 明朝" panose="02020609040205080304" pitchFamily="17" charset="-128"/>
                <a:ea typeface="ＭＳ 明朝" panose="02020609040205080304" pitchFamily="17" charset="-128"/>
              </a:rPr>
              <a:t>・理解度の高い講習会が短期間で実施可能</a:t>
            </a:r>
            <a:endParaRPr lang="en-US" altLang="ja-JP" sz="2800" dirty="0">
              <a:latin typeface="ＭＳ 明朝" panose="02020609040205080304" pitchFamily="17" charset="-128"/>
              <a:ea typeface="ＭＳ 明朝" panose="02020609040205080304" pitchFamily="17" charset="-128"/>
            </a:endParaRPr>
          </a:p>
          <a:p>
            <a:pPr>
              <a:lnSpc>
                <a:spcPct val="150000"/>
              </a:lnSpc>
            </a:pPr>
            <a:r>
              <a:rPr lang="ja-JP" altLang="en-US" sz="2800" dirty="0">
                <a:latin typeface="ＭＳ 明朝" panose="02020609040205080304" pitchFamily="17" charset="-128"/>
                <a:ea typeface="ＭＳ 明朝" panose="02020609040205080304" pitchFamily="17" charset="-128"/>
              </a:rPr>
              <a:t>・一定の技術者レベルの標準化が図れる</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951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103517"/>
            <a:ext cx="10619509" cy="1552755"/>
          </a:xfrm>
        </p:spPr>
        <p:txBody>
          <a:bodyPr>
            <a:normAutofit/>
          </a:bodyPr>
          <a:lstStyle/>
          <a:p>
            <a:pPr algn="l"/>
            <a:r>
              <a:rPr lang="ja-JP" altLang="en-US" sz="3600" dirty="0">
                <a:latin typeface="ＭＳ 明朝" panose="02020609040205080304" pitchFamily="17" charset="-128"/>
                <a:ea typeface="ＭＳ 明朝" panose="02020609040205080304" pitchFamily="17" charset="-128"/>
              </a:rPr>
              <a:t>３－２．技術講習会の実施</a:t>
            </a:r>
            <a:r>
              <a:rPr lang="en-US" altLang="ja-JP" sz="3600" dirty="0">
                <a:latin typeface="ＭＳ 明朝" panose="02020609040205080304" pitchFamily="17" charset="-128"/>
                <a:ea typeface="ＭＳ 明朝" panose="02020609040205080304" pitchFamily="17" charset="-128"/>
              </a:rPr>
              <a:t/>
            </a:r>
            <a:br>
              <a:rPr lang="en-US" altLang="ja-JP" sz="3600" dirty="0">
                <a:latin typeface="ＭＳ 明朝" panose="02020609040205080304" pitchFamily="17" charset="-128"/>
                <a:ea typeface="ＭＳ 明朝" panose="02020609040205080304" pitchFamily="17" charset="-128"/>
              </a:rPr>
            </a:br>
            <a:r>
              <a:rPr lang="ja-JP" altLang="en-US" sz="3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鋼製防護柵等根入れ長測定技術</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施工管理方法の沿革</a:t>
            </a:r>
            <a:r>
              <a:rPr lang="en-US" altLang="ja-JP" sz="2700" dirty="0">
                <a:latin typeface="ＭＳ 明朝" panose="02020609040205080304" pitchFamily="17" charset="-128"/>
                <a:ea typeface="ＭＳ 明朝" panose="02020609040205080304" pitchFamily="17" charset="-128"/>
              </a:rPr>
              <a:t>】</a:t>
            </a:r>
            <a:endParaRPr kumimoji="1" lang="ja-JP" altLang="en-US" sz="36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656271"/>
            <a:ext cx="10487237" cy="4649637"/>
          </a:xfrm>
        </p:spPr>
        <p:txBody>
          <a:bodyPr anchor="t">
            <a:normAutofit lnSpcReduction="10000"/>
          </a:bodyPr>
          <a:lstStyle/>
          <a:p>
            <a:pPr>
              <a:lnSpc>
                <a:spcPct val="150000"/>
              </a:lnSpc>
            </a:pPr>
            <a:r>
              <a:rPr lang="en-US" altLang="ja-JP" dirty="0">
                <a:latin typeface="ＭＳ 明朝" panose="02020609040205080304" pitchFamily="17" charset="-128"/>
                <a:ea typeface="ＭＳ 明朝" panose="02020609040205080304" pitchFamily="17" charset="-128"/>
              </a:rPr>
              <a:t>H17</a:t>
            </a:r>
            <a:r>
              <a:rPr lang="ja-JP" altLang="en-US" dirty="0">
                <a:latin typeface="ＭＳ 明朝" panose="02020609040205080304" pitchFamily="17" charset="-128"/>
                <a:ea typeface="ＭＳ 明朝" panose="02020609040205080304" pitchFamily="17" charset="-128"/>
              </a:rPr>
              <a:t>年以前　写真管理</a:t>
            </a:r>
          </a:p>
          <a:p>
            <a:pPr>
              <a:lnSpc>
                <a:spcPct val="150000"/>
              </a:lnSpc>
            </a:pPr>
            <a:r>
              <a:rPr lang="en-US" altLang="ja-JP" dirty="0">
                <a:latin typeface="ＭＳ 明朝" panose="02020609040205080304" pitchFamily="17" charset="-128"/>
                <a:ea typeface="ＭＳ 明朝" panose="02020609040205080304" pitchFamily="17" charset="-128"/>
              </a:rPr>
              <a:t>H18</a:t>
            </a:r>
            <a:r>
              <a:rPr lang="ja-JP" altLang="en-US" dirty="0">
                <a:latin typeface="ＭＳ 明朝" panose="02020609040205080304" pitchFamily="17" charset="-128"/>
                <a:ea typeface="ＭＳ 明朝" panose="02020609040205080304" pitchFamily="17" charset="-128"/>
              </a:rPr>
              <a:t>年以降　ビデオ撮影管理</a:t>
            </a: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　　　全国試行調査実施</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・非破壊試験を用いた管理方法の教育制度に取組む</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H22</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zh-CN" altLang="en-US" dirty="0">
                <a:latin typeface="ＭＳ 明朝" panose="02020609040205080304" pitchFamily="17" charset="-128"/>
                <a:ea typeface="ＭＳ 明朝" panose="02020609040205080304" pitchFamily="17" charset="-128"/>
              </a:rPr>
              <a:t>国官技第</a:t>
            </a:r>
            <a:r>
              <a:rPr lang="en-US" altLang="zh-CN" dirty="0">
                <a:latin typeface="ＭＳ 明朝" panose="02020609040205080304" pitchFamily="17" charset="-128"/>
                <a:ea typeface="ＭＳ 明朝" panose="02020609040205080304" pitchFamily="17" charset="-128"/>
              </a:rPr>
              <a:t>337</a:t>
            </a:r>
            <a:r>
              <a:rPr lang="zh-CN" altLang="en-US" dirty="0">
                <a:latin typeface="ＭＳ 明朝" panose="02020609040205080304" pitchFamily="17" charset="-128"/>
                <a:ea typeface="ＭＳ 明朝" panose="02020609040205080304" pitchFamily="17" charset="-128"/>
              </a:rPr>
              <a:t>号</a:t>
            </a:r>
            <a:r>
              <a:rPr lang="ja-JP" altLang="en-US" dirty="0">
                <a:latin typeface="ＭＳ 明朝" panose="02020609040205080304" pitchFamily="17" charset="-128"/>
                <a:ea typeface="ＭＳ 明朝" panose="02020609040205080304" pitchFamily="17" charset="-128"/>
              </a:rPr>
              <a:t> 通達・管理方法に非破壊試験が採用</a:t>
            </a:r>
            <a:endParaRPr lang="en-US" altLang="zh-CN" dirty="0">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　　　　　　 　「防護柵設置工の施工における出来形確保対策について」</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 　国管技第</a:t>
            </a:r>
            <a:r>
              <a:rPr lang="en-US" altLang="ja-JP" dirty="0">
                <a:latin typeface="ＭＳ 明朝" panose="02020609040205080304" pitchFamily="17" charset="-128"/>
                <a:ea typeface="ＭＳ 明朝" panose="02020609040205080304" pitchFamily="17" charset="-128"/>
              </a:rPr>
              <a:t>65</a:t>
            </a:r>
            <a:r>
              <a:rPr lang="ja-JP" altLang="en-US" dirty="0">
                <a:latin typeface="ＭＳ 明朝" panose="02020609040205080304" pitchFamily="17" charset="-128"/>
                <a:ea typeface="ＭＳ 明朝" panose="02020609040205080304" pitchFamily="17" charset="-128"/>
              </a:rPr>
              <a:t>号  通達・新設防護柵測定本数が</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から</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へ</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610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5528</TotalTime>
  <Words>785</Words>
  <Application>Microsoft Office PowerPoint</Application>
  <PresentationFormat>ワイド画面</PresentationFormat>
  <Paragraphs>241</Paragraphs>
  <Slides>35</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HGS明朝B</vt:lpstr>
      <vt:lpstr>HGｺﾞｼｯｸM</vt:lpstr>
      <vt:lpstr>Meiryo UI</vt:lpstr>
      <vt:lpstr>ＭＳ Ｐゴシック</vt:lpstr>
      <vt:lpstr>ＭＳ 明朝</vt:lpstr>
      <vt:lpstr>Arial</vt:lpstr>
      <vt:lpstr>Arial Rounded MT Bold</vt:lpstr>
      <vt:lpstr>Calibri</vt:lpstr>
      <vt:lpstr>Century</vt:lpstr>
      <vt:lpstr>Corbel</vt:lpstr>
      <vt:lpstr>Times New Roman</vt:lpstr>
      <vt:lpstr>視差</vt:lpstr>
      <vt:lpstr>ＥＩＴＡＣのご案内</vt:lpstr>
      <vt:lpstr>はじめに</vt:lpstr>
      <vt:lpstr>１．協会の目的</vt:lpstr>
      <vt:lpstr>２．沿革</vt:lpstr>
      <vt:lpstr>３．主な活動</vt:lpstr>
      <vt:lpstr>３－１．測定装置の認定</vt:lpstr>
      <vt:lpstr>３－１．測定装置の認定</vt:lpstr>
      <vt:lpstr>３－２．技術講習会の実施</vt:lpstr>
      <vt:lpstr>３－２．技術講習会の実施 　　　　鋼製防護柵等根入れ長測定技術【施工管理方法の沿革】</vt:lpstr>
      <vt:lpstr>３－２．技術講習会の実施 　　　　　　　　　　【鋼製支柱等根入れ長測定技術】</vt:lpstr>
      <vt:lpstr>３－２．技術講習会の実施 　　　　　　　　　　【鋼製支柱等根入れ長測定技術】</vt:lpstr>
      <vt:lpstr>３－２．技術講習会の実施 　　　　　　　　　　【鋼製支柱等根入れ長測定技術】</vt:lpstr>
      <vt:lpstr>３－２．技術講習会の実施</vt:lpstr>
      <vt:lpstr>３－２．技術講習会の実施 　　　　　　【道路付属物腐食健全度調査技術の沿革】</vt:lpstr>
      <vt:lpstr>３－２．技術講習会の実施 　　　　　　　　　【付属物スクリーニング調査技術】</vt:lpstr>
      <vt:lpstr>３－２．技術講習会の実施 　　　　　　　　　【付属物スクリーニング調査技術】</vt:lpstr>
      <vt:lpstr>３－２．技術講習会の実施</vt:lpstr>
      <vt:lpstr>３－２．技術講習会の実施 　　　　　　　　　　　　　【地中レーダ探査技術】</vt:lpstr>
      <vt:lpstr>３－２．技術講習会の実施 　　　　　　　　　　　　　【地中レーダ探査技術】</vt:lpstr>
      <vt:lpstr>３－２．技術講習会の実施</vt:lpstr>
      <vt:lpstr>３－３．新しい技術の検証と紹介</vt:lpstr>
      <vt:lpstr>３－３．新しい技術の検証と紹介</vt:lpstr>
      <vt:lpstr>３－３．新しい技術の検証と紹介</vt:lpstr>
      <vt:lpstr>３－３．新しい技術の検証と紹介</vt:lpstr>
      <vt:lpstr>３－３．新しい技術の検証と紹介</vt:lpstr>
      <vt:lpstr>３－４．広報活動</vt:lpstr>
      <vt:lpstr>３－４．広報活動</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ご静聴ありがとうございました。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ＥＩＴＡＣのご案内</dc:title>
  <dc:creator>admin EITAC</dc:creator>
  <cp:lastModifiedBy>Y Masahiro</cp:lastModifiedBy>
  <cp:revision>214</cp:revision>
  <cp:lastPrinted>2017-03-20T00:26:47Z</cp:lastPrinted>
  <dcterms:created xsi:type="dcterms:W3CDTF">2015-10-12T14:57:13Z</dcterms:created>
  <dcterms:modified xsi:type="dcterms:W3CDTF">2018-09-18T04:37:49Z</dcterms:modified>
</cp:coreProperties>
</file>